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4a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565" r:id="rId2"/>
    <p:sldId id="683" r:id="rId3"/>
    <p:sldId id="575" r:id="rId4"/>
    <p:sldId id="640" r:id="rId5"/>
    <p:sldId id="593" r:id="rId6"/>
    <p:sldId id="679" r:id="rId7"/>
    <p:sldId id="680" r:id="rId8"/>
    <p:sldId id="641" r:id="rId9"/>
    <p:sldId id="646" r:id="rId10"/>
    <p:sldId id="643" r:id="rId11"/>
    <p:sldId id="644" r:id="rId12"/>
    <p:sldId id="645" r:id="rId13"/>
    <p:sldId id="576" r:id="rId14"/>
    <p:sldId id="647" r:id="rId15"/>
    <p:sldId id="654" r:id="rId16"/>
    <p:sldId id="682" r:id="rId17"/>
    <p:sldId id="649" r:id="rId18"/>
    <p:sldId id="660" r:id="rId19"/>
    <p:sldId id="661" r:id="rId20"/>
    <p:sldId id="662" r:id="rId21"/>
    <p:sldId id="681" r:id="rId22"/>
    <p:sldId id="650" r:id="rId23"/>
    <p:sldId id="653" r:id="rId24"/>
    <p:sldId id="655" r:id="rId25"/>
    <p:sldId id="651" r:id="rId26"/>
    <p:sldId id="652" r:id="rId27"/>
    <p:sldId id="656" r:id="rId28"/>
    <p:sldId id="657" r:id="rId29"/>
    <p:sldId id="658" r:id="rId30"/>
    <p:sldId id="659" r:id="rId31"/>
    <p:sldId id="577" r:id="rId32"/>
    <p:sldId id="664" r:id="rId33"/>
    <p:sldId id="665" r:id="rId34"/>
    <p:sldId id="666" r:id="rId35"/>
    <p:sldId id="668" r:id="rId36"/>
    <p:sldId id="667" r:id="rId37"/>
    <p:sldId id="669" r:id="rId38"/>
    <p:sldId id="670" r:id="rId39"/>
    <p:sldId id="671" r:id="rId40"/>
    <p:sldId id="672" r:id="rId41"/>
    <p:sldId id="673" r:id="rId42"/>
    <p:sldId id="674" r:id="rId43"/>
    <p:sldId id="675" r:id="rId44"/>
    <p:sldId id="677" r:id="rId45"/>
    <p:sldId id="676" r:id="rId46"/>
    <p:sldId id="634" r:id="rId47"/>
    <p:sldId id="678" r:id="rId48"/>
  </p:sldIdLst>
  <p:sldSz cx="9144000" cy="6858000" type="overhead"/>
  <p:notesSz cx="6858000" cy="9144000"/>
  <p:defaultTextStyle>
    <a:defPPr>
      <a:defRPr lang="en-US"/>
    </a:defPPr>
    <a:lvl1pPr algn="ctr" rtl="0" eaLnBrk="0" fontAlgn="base" hangingPunct="0">
      <a:lnSpc>
        <a:spcPts val="1800"/>
      </a:lnSpc>
      <a:spcBef>
        <a:spcPct val="0"/>
      </a:spcBef>
      <a:spcAft>
        <a:spcPct val="0"/>
      </a:spcAft>
      <a:defRPr kumimoji="1" sz="2400" i="1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ts val="1800"/>
      </a:lnSpc>
      <a:spcBef>
        <a:spcPct val="0"/>
      </a:spcBef>
      <a:spcAft>
        <a:spcPct val="0"/>
      </a:spcAft>
      <a:defRPr kumimoji="1" sz="2400" i="1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ts val="1800"/>
      </a:lnSpc>
      <a:spcBef>
        <a:spcPct val="0"/>
      </a:spcBef>
      <a:spcAft>
        <a:spcPct val="0"/>
      </a:spcAft>
      <a:defRPr kumimoji="1" sz="2400" i="1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ts val="1800"/>
      </a:lnSpc>
      <a:spcBef>
        <a:spcPct val="0"/>
      </a:spcBef>
      <a:spcAft>
        <a:spcPct val="0"/>
      </a:spcAft>
      <a:defRPr kumimoji="1" sz="2400" i="1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ts val="1800"/>
      </a:lnSpc>
      <a:spcBef>
        <a:spcPct val="0"/>
      </a:spcBef>
      <a:spcAft>
        <a:spcPct val="0"/>
      </a:spcAft>
      <a:defRPr kumimoji="1" sz="2400" i="1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sz="2400" i="1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sz="2400" i="1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sz="2400" i="1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sz="2400" i="1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1FEA"/>
    <a:srgbClr val="0218A3"/>
    <a:srgbClr val="0625E4"/>
    <a:srgbClr val="FFFD0D"/>
    <a:srgbClr val="2A16FF"/>
    <a:srgbClr val="4F26FF"/>
    <a:srgbClr val="1A0AFF"/>
    <a:srgbClr val="887BFF"/>
    <a:srgbClr val="4A36FF"/>
    <a:srgbClr val="FF0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60" y="408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296"/>
    </p:cViewPr>
  </p:sorterViewPr>
  <p:notesViewPr>
    <p:cSldViewPr>
      <p:cViewPr varScale="1">
        <p:scale>
          <a:sx n="43" d="100"/>
          <a:sy n="43" d="100"/>
        </p:scale>
        <p:origin x="-14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kumimoji="0" sz="1300" i="0">
                <a:effectLst/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Gary Cottrell &amp; Matt Dailey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kumimoji="0" sz="1300" i="0">
                <a:effectLst/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2" tIns="45710" rIns="91422" bIns="4571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kumimoji="0" sz="1300" i="0">
                <a:effectLst/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APA Talk, August 2000: The face of fear: Recent Progress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2" tIns="45710" rIns="91422" bIns="4571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kumimoji="0" sz="1300" i="0">
                <a:effectLst/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C5DEF911-A546-344F-8009-A3F5B1CD7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715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9046" tIns="0" rIns="19046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0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9046" tIns="0" rIns="19046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0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57" tIns="46029" rIns="92057" bIns="460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9046" tIns="0" rIns="19046" bIns="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0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9046" tIns="0" rIns="19046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0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B057C79-1DA3-C141-B0A4-D9278566AB0E}" type="slidenum">
              <a:rPr lang="en-US"/>
              <a:pPr>
                <a:defRPr/>
              </a:pPr>
              <a:t>‹#›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7549028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BBF299-2744-A342-A8AC-E0239B567217}" type="slidenum">
              <a:rPr lang="en-US"/>
              <a:pPr>
                <a:defRPr/>
              </a:pPr>
              <a:t>1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64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11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12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F876BF-E5B2-8F46-9F92-9F7D2A3C5523}" type="slidenum">
              <a:rPr lang="en-US"/>
              <a:pPr>
                <a:defRPr/>
              </a:pPr>
              <a:t>13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6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F876BF-E5B2-8F46-9F92-9F7D2A3C5523}" type="slidenum">
              <a:rPr lang="en-US"/>
              <a:pPr>
                <a:defRPr/>
              </a:pPr>
              <a:t>14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6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F876BF-E5B2-8F46-9F92-9F7D2A3C5523}" type="slidenum">
              <a:rPr lang="en-US"/>
              <a:pPr>
                <a:defRPr/>
              </a:pPr>
              <a:t>15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6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F876BF-E5B2-8F46-9F92-9F7D2A3C5523}" type="slidenum">
              <a:rPr lang="en-US"/>
              <a:pPr>
                <a:defRPr/>
              </a:pPr>
              <a:t>16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6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F876BF-E5B2-8F46-9F92-9F7D2A3C5523}" type="slidenum">
              <a:rPr lang="en-US"/>
              <a:pPr>
                <a:defRPr/>
              </a:pPr>
              <a:t>17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6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Times"/>
              </a:rPr>
              <a:t/>
            </a:r>
            <a:br>
              <a:rPr lang="en-US" dirty="0">
                <a:cs typeface="Times"/>
              </a:rPr>
            </a:br>
            <a:r>
              <a:rPr lang="en-US" dirty="0" smtClean="0">
                <a:cs typeface="Times"/>
              </a:rPr>
              <a:t>answer: c</a:t>
            </a:r>
            <a:endParaRPr lang="en-US" dirty="0">
              <a:cs typeface="Time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A3A0BD4-7FEF-4B8F-B9CA-A3F63CA18C34}" type="datetime1">
              <a:rPr lang="en-US" altLang="en-US"/>
              <a:pPr>
                <a:defRPr/>
              </a:pPr>
              <a:t>1/19/18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Walker L. Cisler Memorial Science Lecture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5DF3E8-D44F-EA4E-AF65-92EC98F843CA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Times"/>
              </a:rPr>
              <a:t/>
            </a:r>
            <a:br>
              <a:rPr lang="en-US" dirty="0">
                <a:cs typeface="Times"/>
              </a:rPr>
            </a:br>
            <a:r>
              <a:rPr lang="en-US" dirty="0" smtClean="0">
                <a:cs typeface="Times"/>
              </a:rPr>
              <a:t>answer: c</a:t>
            </a:r>
            <a:endParaRPr lang="en-US" dirty="0">
              <a:cs typeface="Time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A3A0BD4-7FEF-4B8F-B9CA-A3F63CA18C34}" type="datetime1">
              <a:rPr lang="en-US" altLang="en-US"/>
              <a:pPr>
                <a:defRPr/>
              </a:pPr>
              <a:t>1/19/18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Walker L. Cisler Memorial Science Lecture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5DF3E8-D44F-EA4E-AF65-92EC98F843CA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Times"/>
              </a:rPr>
              <a:t/>
            </a:r>
            <a:br>
              <a:rPr lang="en-US" dirty="0">
                <a:cs typeface="Times"/>
              </a:rPr>
            </a:br>
            <a:r>
              <a:rPr lang="en-US" dirty="0" smtClean="0">
                <a:cs typeface="Times"/>
              </a:rPr>
              <a:t>answer: c</a:t>
            </a:r>
            <a:endParaRPr lang="en-US" dirty="0">
              <a:cs typeface="Time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A3A0BD4-7FEF-4B8F-B9CA-A3F63CA18C34}" type="datetime1">
              <a:rPr lang="en-US" altLang="en-US"/>
              <a:pPr>
                <a:defRPr/>
              </a:pPr>
              <a:t>1/19/18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Walker L. Cisler Memorial Science Lecture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5DF3E8-D44F-EA4E-AF65-92EC98F843CA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3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Times"/>
              </a:rPr>
              <a:t/>
            </a:r>
            <a:br>
              <a:rPr lang="en-US" dirty="0">
                <a:cs typeface="Times"/>
              </a:rPr>
            </a:br>
            <a:r>
              <a:rPr lang="en-US" dirty="0" smtClean="0">
                <a:cs typeface="Times"/>
              </a:rPr>
              <a:t>answer: c</a:t>
            </a:r>
            <a:endParaRPr lang="en-US" dirty="0">
              <a:cs typeface="Time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A3A0BD4-7FEF-4B8F-B9CA-A3F63CA18C34}" type="datetime1">
              <a:rPr lang="en-US" altLang="en-US"/>
              <a:pPr>
                <a:defRPr/>
              </a:pPr>
              <a:t>1/19/18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Walker L. Cisler Memorial Science Lecture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5DF3E8-D44F-EA4E-AF65-92EC98F843CA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22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23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24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25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26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27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28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29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30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4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42CB86-E3E8-B94F-B827-A52636705780}" type="slidenum">
              <a:rPr lang="en-US"/>
              <a:pPr>
                <a:defRPr/>
              </a:pPr>
              <a:t>31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90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42CB86-E3E8-B94F-B827-A52636705780}" type="slidenum">
              <a:rPr lang="en-US"/>
              <a:pPr>
                <a:defRPr/>
              </a:pPr>
              <a:t>32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90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42CB86-E3E8-B94F-B827-A52636705780}" type="slidenum">
              <a:rPr lang="en-US"/>
              <a:pPr>
                <a:defRPr/>
              </a:pPr>
              <a:t>33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90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42CB86-E3E8-B94F-B827-A52636705780}" type="slidenum">
              <a:rPr lang="en-US"/>
              <a:pPr>
                <a:defRPr/>
              </a:pPr>
              <a:t>34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90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35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36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37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38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39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40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5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41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42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6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7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8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9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Take</a:t>
            </a:r>
            <a:r>
              <a:rPr lang="en-US" baseline="0" dirty="0" smtClean="0">
                <a:cs typeface="+mn-cs"/>
              </a:rPr>
              <a:t> the derivative with respect to each parameter and set = 0, and solve.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10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15"/>
          <p:cNvSpPr>
            <a:spLocks noGrp="1" noChangeArrowheads="1"/>
          </p:cNvSpPr>
          <p:nvPr>
            <p:ph type="ctrTitle" sz="quarter"/>
          </p:nvPr>
        </p:nvSpPr>
        <p:spPr>
          <a:xfrm>
            <a:off x="3505200" y="1143000"/>
            <a:ext cx="5029200" cy="129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3505200"/>
            <a:ext cx="50292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 sz="22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ftr" sz="quarter" idx="10"/>
          </p:nvPr>
        </p:nvSpPr>
        <p:spPr>
          <a:xfrm>
            <a:off x="0" y="6553200"/>
            <a:ext cx="1905000" cy="3048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34400" y="6477000"/>
            <a:ext cx="381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632D0-3280-6544-B84A-23768623C2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18818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9B599-5D78-F542-A27D-0B17485080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5278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21717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3627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D19E1-E3C2-034F-A40A-A407B4074C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23392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91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724400" y="1219200"/>
            <a:ext cx="41910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D97B1-EA22-974A-82A0-326827FE75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45287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81000" y="1219200"/>
            <a:ext cx="41910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4400" y="1219200"/>
            <a:ext cx="4191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7D936-F41E-334F-97FD-0E7B8C605E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27936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85344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771900"/>
            <a:ext cx="85344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35D7B-ECCE-F44F-AD32-408D21D523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7272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91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219200"/>
            <a:ext cx="4191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3771900"/>
            <a:ext cx="4191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89496-AA01-4A48-B1E8-0E7700C2C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7029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pPr>
              <a:defRPr/>
            </a:pPr>
            <a:r>
              <a:rPr lang="en-US" dirty="0" smtClean="0"/>
              <a:t>Neural Networks: Maximum Likelihood</a:t>
            </a:r>
            <a:endParaRPr lang="en-US" dirty="0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314-E3F3-F74E-A232-E9180935B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8518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75771-ADAF-0C4A-818F-25FA38FF3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6045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91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19200"/>
            <a:ext cx="4191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8A48C-B33B-2848-9836-0AAB4B5CE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93029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8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5C540-79E3-DE41-B006-42C3DFB520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16416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05F24-E400-EB41-8333-E27CBEFBAC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62148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12B26-BB6E-2E40-8F67-D533ED5EE4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34174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27946-2AD6-764B-AAB5-CD4C69848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48875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CD67D-14FC-4141-8BDB-8B3479025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5647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A16FF"/>
            </a:gs>
            <a:gs pos="50000">
              <a:srgbClr val="130A76"/>
            </a:gs>
            <a:gs pos="100000">
              <a:srgbClr val="2A1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610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3800" y="6554788"/>
            <a:ext cx="1905000" cy="30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63000" y="6477000"/>
            <a:ext cx="381000" cy="381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6015019-19D7-5940-B6CC-9225ABBDCE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</p:sldLayoutIdLst>
  <p:transition xmlns:p14="http://schemas.microsoft.com/office/powerpoint/2010/main"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Georgi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Georgi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Georgi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Georgia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Georgia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Georgia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Georgi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10000"/>
        <a:buFont typeface="Times" charset="0"/>
        <a:buChar char="•"/>
        <a:defRPr kumimoji="1" sz="36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10000"/>
        <a:buFont typeface="Times" charset="0"/>
        <a:buChar char="•"/>
        <a:defRPr kumimoji="1" sz="3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10000"/>
        <a:buFont typeface="Times" charset="0"/>
        <a:buChar char="•"/>
        <a:defRPr kumimoji="1" sz="28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10000"/>
        <a:buFont typeface="Times" charset="0"/>
        <a:buChar char="•"/>
        <a:defRPr kumimoji="1" sz="24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10000"/>
        <a:buFont typeface="Times" charset="0"/>
        <a:buChar char="•"/>
        <a:defRPr kumimoji="1" sz="24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10000"/>
        <a:buFont typeface="Times" charset="0"/>
        <a:buChar char="•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10000"/>
        <a:buFont typeface="Times" charset="0"/>
        <a:buChar char="•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10000"/>
        <a:buFont typeface="Times" charset="0"/>
        <a:buChar char="•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10000"/>
        <a:buFont typeface="Times" charset="0"/>
        <a:buChar char="•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29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4.xml"/><Relationship Id="rId5" Type="http://schemas.openxmlformats.org/officeDocument/2006/relationships/image" Target="../media/image29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889D4B-88A9-C440-9F45-26076B9C0E7A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563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57200"/>
            <a:ext cx="8382000" cy="213360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cs typeface="+mj-cs"/>
              </a:rPr>
              <a:t>Maximum Likelihood: </a:t>
            </a:r>
            <a:br>
              <a:rPr lang="en-US" sz="3600" dirty="0" smtClean="0">
                <a:cs typeface="+mj-cs"/>
              </a:rPr>
            </a:br>
            <a:r>
              <a:rPr lang="en-US" sz="3600" dirty="0" smtClean="0">
                <a:cs typeface="+mj-cs"/>
              </a:rPr>
              <a:t>The theoretical basis for our objective functions</a:t>
            </a:r>
          </a:p>
        </p:txBody>
      </p:sp>
      <p:sp>
        <p:nvSpPr>
          <p:cNvPr id="5632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2667000"/>
            <a:ext cx="6705600" cy="1752600"/>
          </a:xfrm>
        </p:spPr>
        <p:txBody>
          <a:bodyPr/>
          <a:lstStyle/>
          <a:p>
            <a:pPr algn="l">
              <a:defRPr/>
            </a:pPr>
            <a:r>
              <a:rPr lang="en-US" sz="2700" dirty="0" smtClean="0">
                <a:cs typeface="+mn-cs"/>
              </a:rPr>
              <a:t>Garrison W. Cottrell</a:t>
            </a:r>
          </a:p>
          <a:p>
            <a:pPr algn="l">
              <a:defRPr/>
            </a:pPr>
            <a:r>
              <a:rPr lang="en-US" sz="1800" dirty="0" smtClean="0">
                <a:cs typeface="+mn-cs"/>
              </a:rPr>
              <a:t>Gary's Unbelievable Research Unit (GURU)</a:t>
            </a:r>
          </a:p>
          <a:p>
            <a:pPr algn="l">
              <a:defRPr/>
            </a:pPr>
            <a:r>
              <a:rPr lang="en-US" sz="1800" dirty="0" smtClean="0">
                <a:cs typeface="+mn-cs"/>
              </a:rPr>
              <a:t>Computer Science and Engineering Department</a:t>
            </a:r>
          </a:p>
          <a:p>
            <a:pPr algn="l">
              <a:defRPr/>
            </a:pPr>
            <a:r>
              <a:rPr lang="en-US" sz="1800" dirty="0" smtClean="0">
                <a:cs typeface="+mn-cs"/>
              </a:rPr>
              <a:t>Temporal Dynamics of Learning Center</a:t>
            </a:r>
          </a:p>
          <a:p>
            <a:pPr algn="l">
              <a:defRPr/>
            </a:pPr>
            <a:r>
              <a:rPr lang="en-US" sz="1800" dirty="0" smtClean="0">
                <a:cs typeface="+mn-cs"/>
              </a:rPr>
              <a:t>Institute for Neural Computation</a:t>
            </a:r>
          </a:p>
          <a:p>
            <a:pPr algn="l">
              <a:defRPr/>
            </a:pPr>
            <a:r>
              <a:rPr lang="en-US" sz="1800" dirty="0" smtClean="0">
                <a:cs typeface="+mn-cs"/>
              </a:rPr>
              <a:t>UCSD</a:t>
            </a:r>
            <a:endParaRPr lang="en-US" sz="2600" dirty="0" smtClean="0">
              <a:cs typeface="+mn-cs"/>
            </a:endParaRPr>
          </a:p>
        </p:txBody>
      </p:sp>
      <p:pic>
        <p:nvPicPr>
          <p:cNvPr id="19460" name="Picture 5" descr="tdlc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10200"/>
            <a:ext cx="20574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6" descr="guru-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257800"/>
            <a:ext cx="939800" cy="12509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7" descr="cselogo-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181600"/>
            <a:ext cx="11890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8" descr="INC-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57800"/>
            <a:ext cx="1882775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886200" y="6540500"/>
            <a:ext cx="19050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Neural Networks: Maximum Likelihood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72547-9DC5-8949-A804-3B9D59B7DEEC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Maximum Likelihood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447800"/>
            <a:ext cx="8305800" cy="5105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sz="3200" dirty="0" smtClean="0">
                <a:solidFill>
                  <a:srgbClr val="FFFFFF"/>
                </a:solidFill>
                <a:cs typeface="+mn-cs"/>
                <a:sym typeface="Symbol" charset="0"/>
              </a:rPr>
              <a:t>Suppose we have some grades from a class: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667000"/>
            <a:ext cx="5448300" cy="838200"/>
          </a:xfrm>
          <a:prstGeom prst="rect">
            <a:avLst/>
          </a:prstGeom>
        </p:spPr>
      </p:pic>
      <p:pic>
        <p:nvPicPr>
          <p:cNvPr id="2" name="Picture 1" descr="normal-dist-grad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2800" y="228600"/>
            <a:ext cx="169800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i="0" dirty="0">
                <a:solidFill>
                  <a:schemeClr val="bg1"/>
                </a:solidFill>
                <a:latin typeface="Times New Roman"/>
                <a:cs typeface="Times New Roman"/>
              </a:rPr>
              <a:t>CSE 150</a:t>
            </a:r>
          </a:p>
          <a:p>
            <a:pPr>
              <a:lnSpc>
                <a:spcPct val="100000"/>
              </a:lnSpc>
            </a:pPr>
            <a:r>
              <a:rPr lang="en-US" i="0" dirty="0" smtClean="0">
                <a:solidFill>
                  <a:schemeClr val="bg1"/>
                </a:solidFill>
                <a:latin typeface="Times New Roman"/>
                <a:cs typeface="Times New Roman"/>
              </a:rPr>
              <a:t>Grades</a:t>
            </a:r>
          </a:p>
          <a:p>
            <a:pPr>
              <a:lnSpc>
                <a:spcPct val="100000"/>
              </a:lnSpc>
            </a:pPr>
            <a:r>
              <a:rPr lang="en-US" i="0" dirty="0" smtClean="0">
                <a:solidFill>
                  <a:schemeClr val="bg1"/>
                </a:solidFill>
                <a:latin typeface="Times New Roman"/>
                <a:cs typeface="Times New Roman"/>
              </a:rPr>
              <a:t>Spring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alphaModFix amt="38000"/>
          </a:blip>
          <a:srcRect l="17584" t="15699" r="8828" b="18909"/>
          <a:stretch/>
        </p:blipFill>
        <p:spPr>
          <a:xfrm>
            <a:off x="5330952" y="749808"/>
            <a:ext cx="3813048" cy="5358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52400"/>
            <a:ext cx="26876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i="0" dirty="0" smtClean="0">
                <a:solidFill>
                  <a:schemeClr val="bg1"/>
                </a:solidFill>
                <a:latin typeface="Times New Roman"/>
                <a:cs typeface="Times New Roman"/>
              </a:rPr>
              <a:t>Does this Gaussian make the data likely?</a:t>
            </a:r>
          </a:p>
        </p:txBody>
      </p:sp>
    </p:spTree>
    <p:extLst>
      <p:ext uri="{BB962C8B-B14F-4D97-AF65-F5344CB8AC3E}">
        <p14:creationId xmlns:p14="http://schemas.microsoft.com/office/powerpoint/2010/main" val="23129126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72547-9DC5-8949-A804-3B9D59B7DEEC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Maximum Likelihood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447800"/>
            <a:ext cx="8305800" cy="5105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sz="3200" dirty="0" smtClean="0">
                <a:solidFill>
                  <a:srgbClr val="FFFFFF"/>
                </a:solidFill>
                <a:cs typeface="+mn-cs"/>
                <a:sym typeface="Symbol" charset="0"/>
              </a:rPr>
              <a:t>Suppose we have some grades from a class: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667000"/>
            <a:ext cx="5448300" cy="838200"/>
          </a:xfrm>
          <a:prstGeom prst="rect">
            <a:avLst/>
          </a:prstGeom>
        </p:spPr>
      </p:pic>
      <p:pic>
        <p:nvPicPr>
          <p:cNvPr id="2" name="Picture 1" descr="normal-dist-grad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2800" y="228600"/>
            <a:ext cx="169800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i="0" dirty="0">
                <a:solidFill>
                  <a:schemeClr val="bg1"/>
                </a:solidFill>
                <a:latin typeface="Times New Roman"/>
                <a:cs typeface="Times New Roman"/>
              </a:rPr>
              <a:t>CSE 150</a:t>
            </a:r>
          </a:p>
          <a:p>
            <a:pPr>
              <a:lnSpc>
                <a:spcPct val="100000"/>
              </a:lnSpc>
            </a:pPr>
            <a:r>
              <a:rPr lang="en-US" i="0" dirty="0" smtClean="0">
                <a:solidFill>
                  <a:schemeClr val="bg1"/>
                </a:solidFill>
                <a:latin typeface="Times New Roman"/>
                <a:cs typeface="Times New Roman"/>
              </a:rPr>
              <a:t>Grades</a:t>
            </a:r>
          </a:p>
          <a:p>
            <a:pPr>
              <a:lnSpc>
                <a:spcPct val="100000"/>
              </a:lnSpc>
            </a:pPr>
            <a:r>
              <a:rPr lang="en-US" i="0" dirty="0" smtClean="0">
                <a:solidFill>
                  <a:schemeClr val="bg1"/>
                </a:solidFill>
                <a:latin typeface="Times New Roman"/>
                <a:cs typeface="Times New Roman"/>
              </a:rPr>
              <a:t>Spring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alphaModFix amt="38000"/>
          </a:blip>
          <a:srcRect l="17584" t="15699" r="8828" b="18909"/>
          <a:stretch/>
        </p:blipFill>
        <p:spPr>
          <a:xfrm>
            <a:off x="152400" y="838200"/>
            <a:ext cx="3813048" cy="5358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19600" y="152400"/>
            <a:ext cx="2687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i="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How about this one?</a:t>
            </a:r>
          </a:p>
        </p:txBody>
      </p:sp>
    </p:spTree>
    <p:extLst>
      <p:ext uri="{BB962C8B-B14F-4D97-AF65-F5344CB8AC3E}">
        <p14:creationId xmlns:p14="http://schemas.microsoft.com/office/powerpoint/2010/main" val="3456837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72547-9DC5-8949-A804-3B9D59B7DEEC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Maximum Likelihood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447800"/>
            <a:ext cx="8305800" cy="5105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sz="3200" dirty="0" smtClean="0">
                <a:solidFill>
                  <a:srgbClr val="FFFFFF"/>
                </a:solidFill>
                <a:cs typeface="+mn-cs"/>
                <a:sym typeface="Symbol" charset="0"/>
              </a:rPr>
              <a:t>Suppose we have some grades from a class: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667000"/>
            <a:ext cx="5448300" cy="838200"/>
          </a:xfrm>
          <a:prstGeom prst="rect">
            <a:avLst/>
          </a:prstGeom>
        </p:spPr>
      </p:pic>
      <p:pic>
        <p:nvPicPr>
          <p:cNvPr id="2" name="Picture 1" descr="normal-dist-grad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2800" y="228600"/>
            <a:ext cx="169800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i="0" dirty="0">
                <a:solidFill>
                  <a:schemeClr val="bg1"/>
                </a:solidFill>
                <a:latin typeface="Times New Roman"/>
                <a:cs typeface="Times New Roman"/>
              </a:rPr>
              <a:t>CSE 150</a:t>
            </a:r>
          </a:p>
          <a:p>
            <a:pPr>
              <a:lnSpc>
                <a:spcPct val="100000"/>
              </a:lnSpc>
            </a:pPr>
            <a:r>
              <a:rPr lang="en-US" i="0" dirty="0" smtClean="0">
                <a:solidFill>
                  <a:schemeClr val="bg1"/>
                </a:solidFill>
                <a:latin typeface="Times New Roman"/>
                <a:cs typeface="Times New Roman"/>
              </a:rPr>
              <a:t>Grades</a:t>
            </a:r>
          </a:p>
          <a:p>
            <a:pPr>
              <a:lnSpc>
                <a:spcPct val="100000"/>
              </a:lnSpc>
            </a:pPr>
            <a:r>
              <a:rPr lang="en-US" i="0" dirty="0" smtClean="0">
                <a:solidFill>
                  <a:schemeClr val="bg1"/>
                </a:solidFill>
                <a:latin typeface="Times New Roman"/>
                <a:cs typeface="Times New Roman"/>
              </a:rPr>
              <a:t>Spring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alphaModFix amt="38000"/>
          </a:blip>
          <a:srcRect l="17584" t="15699" r="8828" b="18909"/>
          <a:stretch/>
        </p:blipFill>
        <p:spPr>
          <a:xfrm>
            <a:off x="1066800" y="152400"/>
            <a:ext cx="5029200" cy="59679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52400"/>
            <a:ext cx="2687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i="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How about this one?</a:t>
            </a:r>
          </a:p>
        </p:txBody>
      </p:sp>
    </p:spTree>
    <p:extLst>
      <p:ext uri="{BB962C8B-B14F-4D97-AF65-F5344CB8AC3E}">
        <p14:creationId xmlns:p14="http://schemas.microsoft.com/office/powerpoint/2010/main" val="28257133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5612226-9116-BD44-AA3B-95E044AD7ED3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How do we find the ML parameters?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953000"/>
          </a:xfrm>
        </p:spPr>
        <p:txBody>
          <a:bodyPr/>
          <a:lstStyle/>
          <a:p>
            <a:pPr>
              <a:buSzPct val="100000"/>
              <a:defRPr/>
            </a:pPr>
            <a:r>
              <a:rPr lang="en-US" dirty="0" smtClean="0"/>
              <a:t>Usually, it is easier to minimize the negative log likelihood, i.e.,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66800" y="2514600"/>
            <a:ext cx="2859334" cy="838200"/>
            <a:chOff x="152400" y="2590800"/>
            <a:chExt cx="2859334" cy="838200"/>
          </a:xfrm>
        </p:grpSpPr>
        <p:sp>
          <p:nvSpPr>
            <p:cNvPr id="9" name="TextBox 8"/>
            <p:cNvSpPr txBox="1"/>
            <p:nvPr/>
          </p:nvSpPr>
          <p:spPr>
            <a:xfrm>
              <a:off x="2370667" y="2590800"/>
              <a:ext cx="6410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600" dirty="0" smtClean="0">
                  <a:latin typeface="Euclid Math One" charset="2"/>
                  <a:cs typeface="Euclid Math One" charset="2"/>
                </a:rPr>
                <a:t>L</a:t>
              </a:r>
              <a:endParaRPr lang="en-US" sz="3600" dirty="0">
                <a:latin typeface="Euclid Math One" charset="2"/>
                <a:cs typeface="Euclid Math One" charset="2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2743200"/>
              <a:ext cx="2314575" cy="68580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76600"/>
            <a:ext cx="3226526" cy="2895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5612226-9116-BD44-AA3B-95E044AD7ED3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How do we find the ML parameters?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953000"/>
          </a:xfrm>
        </p:spPr>
        <p:txBody>
          <a:bodyPr/>
          <a:lstStyle/>
          <a:p>
            <a:pPr>
              <a:buSzPct val="100000"/>
              <a:defRPr/>
            </a:pPr>
            <a:r>
              <a:rPr lang="en-US" sz="3200" dirty="0" smtClean="0"/>
              <a:t>First, a little terminology:</a:t>
            </a:r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r>
              <a:rPr lang="en-US" sz="3200" dirty="0" smtClean="0"/>
              <a:t>The negative log likelihood is called the </a:t>
            </a:r>
            <a:r>
              <a:rPr lang="en-US" sz="3200" i="1" dirty="0" smtClean="0"/>
              <a:t>error.</a:t>
            </a:r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57400"/>
            <a:ext cx="6643188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964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5612226-9116-BD44-AA3B-95E044AD7ED3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How do we find the ML parameters?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953000"/>
          </a:xfrm>
        </p:spPr>
        <p:txBody>
          <a:bodyPr/>
          <a:lstStyle/>
          <a:p>
            <a:pPr>
              <a:buSzPct val="100000"/>
              <a:defRPr/>
            </a:pPr>
            <a:r>
              <a:rPr lang="en-US" sz="3200" dirty="0" smtClean="0"/>
              <a:t>These are all equivalent:</a:t>
            </a:r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spcBef>
                <a:spcPts val="1968"/>
              </a:spcBef>
              <a:buSzPct val="100000"/>
              <a:defRPr/>
            </a:pPr>
            <a:r>
              <a:rPr lang="en-US" sz="3200" dirty="0" smtClean="0"/>
              <a:t>Where the last bit assumes a </a:t>
            </a:r>
            <a:r>
              <a:rPr lang="en-US" sz="3200" dirty="0" err="1" smtClean="0"/>
              <a:t>gaussian</a:t>
            </a: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52600"/>
            <a:ext cx="6187874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72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5612226-9116-BD44-AA3B-95E044AD7ED3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How do we find the ML parameters?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953000"/>
          </a:xfrm>
        </p:spPr>
        <p:txBody>
          <a:bodyPr/>
          <a:lstStyle/>
          <a:p>
            <a:pPr>
              <a:buSzPct val="100000"/>
              <a:defRPr/>
            </a:pPr>
            <a:r>
              <a:rPr lang="en-US" sz="3200" dirty="0" smtClean="0"/>
              <a:t>These are all equivalent:</a:t>
            </a:r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r>
              <a:rPr lang="en-US" sz="3200" dirty="0"/>
              <a:t>Exercise for the reader: Show that this leads to setting μ to the empirical mean!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52600"/>
            <a:ext cx="6187874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29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5612226-9116-BD44-AA3B-95E044AD7ED3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How do we find the ML parameters?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4953000"/>
          </a:xfrm>
        </p:spPr>
        <p:txBody>
          <a:bodyPr/>
          <a:lstStyle/>
          <a:p>
            <a:pPr>
              <a:buSzPct val="100000"/>
              <a:defRPr/>
            </a:pPr>
            <a:r>
              <a:rPr lang="en-US" sz="3200" dirty="0" smtClean="0"/>
              <a:t>Exercise for the reader: Show that this leads to setting μ to the empirical mean!</a:t>
            </a:r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r>
              <a:rPr lang="en-US" sz="3200" i="1" dirty="0" smtClean="0"/>
              <a:t>Hint: </a:t>
            </a:r>
            <a:r>
              <a:rPr lang="en-US" sz="3200" dirty="0" smtClean="0"/>
              <a:t>take the derivative with respect </a:t>
            </a:r>
            <a:r>
              <a:rPr lang="en-US" sz="3200" dirty="0"/>
              <a:t>to </a:t>
            </a:r>
            <a:r>
              <a:rPr lang="en-US" sz="3200" dirty="0" smtClean="0"/>
              <a:t>μ, set it to zero, and solve.</a:t>
            </a:r>
            <a:endParaRPr lang="en-US" sz="3200" i="1" dirty="0" smtClean="0"/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  <a:p>
            <a:pPr>
              <a:buSzPct val="100000"/>
              <a:defRPr/>
            </a:pPr>
            <a:endParaRPr lang="en-US" sz="3200" dirty="0"/>
          </a:p>
          <a:p>
            <a:pPr>
              <a:buSzPct val="100000"/>
              <a:defRPr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17856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7117C977-DE49-4D98-8BF7-CFFAF6CBE91E}" type="datetime1">
              <a:rPr lang="en-US" altLang="en-US" sz="1200">
                <a:latin typeface="Arial" panose="020B0604020202020204" pitchFamily="34" charset="0"/>
              </a:rPr>
              <a:pPr eaLnBrk="1" hangingPunct="1">
                <a:defRPr/>
              </a:pPr>
              <a:t>1/19/18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190: Neural Nets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22806A48-D80E-F24C-83E7-B7824A917D37}" type="slidenum">
              <a:rPr lang="en-US" altLang="en-US" sz="1200">
                <a:latin typeface="Arial" panose="020B0604020202020204" pitchFamily="34" charset="0"/>
              </a:rPr>
              <a:pPr eaLnBrk="1" hangingPunct="1">
                <a:defRPr/>
              </a:pPr>
              <a:t>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771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Clicker time!</a:t>
            </a:r>
          </a:p>
        </p:txBody>
      </p:sp>
      <p:sp>
        <p:nvSpPr>
          <p:cNvPr id="47718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/>
              <a:t>Q1: Maximum Likelihood Estimation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/>
              <a:t>a. Maximizes parameters of a distribution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/>
              <a:t>b. Maximizes the loss function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/>
              <a:t>c. Maximizes the probability of the data</a:t>
            </a:r>
            <a:endParaRPr lang="en-US" altLang="en-US">
              <a:latin typeface="Palatino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/>
              <a:t>d. Maximizes the log likelihood of the loss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/>
              <a:t>e. Minimizes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311560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7117C977-DE49-4D98-8BF7-CFFAF6CBE91E}" type="datetime1">
              <a:rPr lang="en-US" altLang="en-US" sz="1200">
                <a:latin typeface="Arial" panose="020B0604020202020204" pitchFamily="34" charset="0"/>
              </a:rPr>
              <a:pPr eaLnBrk="1" hangingPunct="1">
                <a:defRPr/>
              </a:pPr>
              <a:t>1/19/18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190: Neural Nets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22806A48-D80E-F24C-83E7-B7824A917D37}" type="slidenum">
              <a:rPr lang="en-US" altLang="en-US" sz="1200">
                <a:latin typeface="Arial" panose="020B0604020202020204" pitchFamily="34" charset="0"/>
              </a:rPr>
              <a:pPr eaLnBrk="1" hangingPunct="1">
                <a:defRPr/>
              </a:pPr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771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Clicker time!</a:t>
            </a:r>
          </a:p>
        </p:txBody>
      </p:sp>
      <p:sp>
        <p:nvSpPr>
          <p:cNvPr id="47718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/>
              <a:t>Q1: Maximum Likelihood Estimation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/>
              <a:t>a. Maximizes parameters of a distribution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/>
              <a:t>b. Maximizes the loss function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/>
              <a:t>c. </a:t>
            </a:r>
            <a:r>
              <a:rPr lang="en-US" altLang="en-US" dirty="0">
                <a:solidFill>
                  <a:srgbClr val="FFFF00"/>
                </a:solidFill>
              </a:rPr>
              <a:t>Maximizes the probability of the data</a:t>
            </a:r>
            <a:endParaRPr lang="en-US" altLang="en-US" dirty="0">
              <a:solidFill>
                <a:srgbClr val="FFFF00"/>
              </a:solidFill>
              <a:latin typeface="Palatino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/>
              <a:t>d. Maximizes the log likelihood of the loss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/>
              <a:t>e. Minimizes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190755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lecture is based on Bishop Chapter 6, sections 6.1, 6.7, and 6.9.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16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7117C977-DE49-4D98-8BF7-CFFAF6CBE91E}" type="datetime1">
              <a:rPr lang="en-US" altLang="en-US" sz="1200">
                <a:latin typeface="Arial" panose="020B0604020202020204" pitchFamily="34" charset="0"/>
              </a:rPr>
              <a:pPr eaLnBrk="1" hangingPunct="1">
                <a:defRPr/>
              </a:pPr>
              <a:t>1/19/18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190: Neural Nets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22806A48-D80E-F24C-83E7-B7824A917D37}" type="slidenum">
              <a:rPr lang="en-US" altLang="en-US" sz="1200">
                <a:latin typeface="Arial" panose="020B0604020202020204" pitchFamily="34" charset="0"/>
              </a:rPr>
              <a:pPr eaLnBrk="1" hangingPunct="1">
                <a:defRPr/>
              </a:pPr>
              <a:t>20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771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Clicker time!</a:t>
            </a:r>
          </a:p>
        </p:txBody>
      </p:sp>
      <p:sp>
        <p:nvSpPr>
          <p:cNvPr id="4771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81000" y="990600"/>
            <a:ext cx="8534400" cy="5410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Q2: The following is an expression for the results of MLE for a one-D Gaussian:</a:t>
            </a:r>
            <a:endParaRPr lang="en-US" altLang="en-US" dirty="0"/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A.</a:t>
            </a:r>
            <a:endParaRPr lang="en-US" altLang="en-US" dirty="0"/>
          </a:p>
          <a:p>
            <a:pPr marL="0" indent="0" eaLnBrk="1" hangingPunct="1">
              <a:spcBef>
                <a:spcPts val="300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B.</a:t>
            </a:r>
            <a:endParaRPr lang="en-US" altLang="en-US" dirty="0"/>
          </a:p>
          <a:p>
            <a:pPr marL="0" indent="0" eaLnBrk="1" hangingPunct="1">
              <a:spcBef>
                <a:spcPts val="300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C.</a:t>
            </a:r>
            <a:endParaRPr lang="en-US" altLang="en-US" dirty="0"/>
          </a:p>
          <a:p>
            <a:pPr marL="0" indent="0" eaLnBrk="1" hangingPunct="1">
              <a:spcBef>
                <a:spcPts val="300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D. A &amp; C</a:t>
            </a:r>
          </a:p>
          <a:p>
            <a:pPr marL="0" indent="0" eaLnBrk="1" hangingPunct="1">
              <a:spcBef>
                <a:spcPts val="300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E. </a:t>
            </a:r>
            <a:r>
              <a:rPr lang="en-US" altLang="en-US" dirty="0"/>
              <a:t>You can’t fool me, these are all the same</a:t>
            </a:r>
            <a:r>
              <a:rPr lang="en-US" altLang="en-US" dirty="0" smtClean="0"/>
              <a:t>!</a:t>
            </a:r>
            <a:endParaRPr lang="en-US" altLang="en-US" dirty="0"/>
          </a:p>
          <a:p>
            <a:pPr marL="0" indent="0"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US" altLang="en-US" dirty="0"/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 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00"/>
            <a:ext cx="3962400" cy="281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72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7117C977-DE49-4D98-8BF7-CFFAF6CBE91E}" type="datetime1">
              <a:rPr lang="en-US" altLang="en-US" sz="1200">
                <a:latin typeface="Arial" panose="020B0604020202020204" pitchFamily="34" charset="0"/>
              </a:rPr>
              <a:pPr eaLnBrk="1" hangingPunct="1">
                <a:defRPr/>
              </a:pPr>
              <a:t>1/19/18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190: Neural Nets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22806A48-D80E-F24C-83E7-B7824A917D37}" type="slidenum">
              <a:rPr lang="en-US" altLang="en-US" sz="1200">
                <a:latin typeface="Arial" panose="020B0604020202020204" pitchFamily="34" charset="0"/>
              </a:rPr>
              <a:pPr eaLnBrk="1" hangingPunct="1">
                <a:defRPr/>
              </a:pPr>
              <a:t>21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771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Clicker time!</a:t>
            </a:r>
          </a:p>
        </p:txBody>
      </p:sp>
      <p:sp>
        <p:nvSpPr>
          <p:cNvPr id="4771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81000" y="990600"/>
            <a:ext cx="8534400" cy="5410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Q2: The following is an expression for the results of MLE for a one-D Gaussian:</a:t>
            </a:r>
            <a:endParaRPr lang="en-US" altLang="en-US" dirty="0"/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A.</a:t>
            </a:r>
            <a:endParaRPr lang="en-US" altLang="en-US" dirty="0"/>
          </a:p>
          <a:p>
            <a:pPr marL="0" indent="0" eaLnBrk="1" hangingPunct="1">
              <a:spcBef>
                <a:spcPts val="300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B.</a:t>
            </a:r>
            <a:endParaRPr lang="en-US" altLang="en-US" dirty="0"/>
          </a:p>
          <a:p>
            <a:pPr marL="0" indent="0" eaLnBrk="1" hangingPunct="1">
              <a:spcBef>
                <a:spcPts val="300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C.</a:t>
            </a:r>
            <a:endParaRPr lang="en-US" altLang="en-US" dirty="0"/>
          </a:p>
          <a:p>
            <a:pPr marL="0" indent="0" eaLnBrk="1" hangingPunct="1">
              <a:spcBef>
                <a:spcPts val="300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D. A &amp; C</a:t>
            </a:r>
          </a:p>
          <a:p>
            <a:pPr marL="0" indent="0" eaLnBrk="1" hangingPunct="1">
              <a:spcBef>
                <a:spcPts val="3000"/>
              </a:spcBef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E. </a:t>
            </a:r>
            <a:r>
              <a:rPr lang="en-US" altLang="en-US" dirty="0">
                <a:solidFill>
                  <a:srgbClr val="FFFF00"/>
                </a:solidFill>
              </a:rPr>
              <a:t>You can’t fool me, these are all the same</a:t>
            </a:r>
            <a:r>
              <a:rPr lang="en-US" altLang="en-US" dirty="0" smtClean="0">
                <a:solidFill>
                  <a:srgbClr val="FFFF00"/>
                </a:solidFill>
              </a:rPr>
              <a:t>!</a:t>
            </a:r>
            <a:endParaRPr lang="en-US" altLang="en-US" dirty="0">
              <a:solidFill>
                <a:srgbClr val="FFFF00"/>
              </a:solidFill>
            </a:endParaRPr>
          </a:p>
          <a:p>
            <a:pPr marL="0" indent="0" eaLnBrk="1" hangingPunct="1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US" altLang="en-US" dirty="0"/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dirty="0" smtClean="0"/>
              <a:t> 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00"/>
            <a:ext cx="3962400" cy="281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614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This lecture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763000" cy="4953000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What is maximum likelihood?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b="1" i="1" dirty="0" smtClean="0">
                <a:solidFill>
                  <a:srgbClr val="FFFF00"/>
                </a:solidFill>
                <a:cs typeface="+mn-cs"/>
              </a:rPr>
              <a:t>How does it lead to Sum Squared Error for regression?</a:t>
            </a:r>
            <a:endParaRPr lang="en-US" sz="2800" b="1" i="1" dirty="0">
              <a:solidFill>
                <a:srgbClr val="FFFF00"/>
              </a:solidFill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cross-entropy for logistic regression?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cross-entropy for multinomial regression?</a:t>
            </a:r>
            <a:endParaRPr lang="en-US" sz="28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294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Modeling input-output data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763000" cy="4953000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In the previous slides, we just assumed one-dimensional data.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In applications of neural networks (and regression), we have inputs and outputs, i.e., now the likelihood looks like:</a:t>
            </a:r>
          </a:p>
          <a:p>
            <a:pPr>
              <a:spcBef>
                <a:spcPts val="1200"/>
              </a:spcBef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And taking the negative log, we get: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581400"/>
            <a:ext cx="5208494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334000"/>
            <a:ext cx="498130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74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Modeling input-output data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763000" cy="4953000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Since we are modeling the mapping from </a:t>
            </a:r>
            <a:r>
              <a:rPr lang="en-US" sz="2800" i="1" dirty="0" smtClean="0">
                <a:cs typeface="+mn-cs"/>
              </a:rPr>
              <a:t>x</a:t>
            </a:r>
            <a:r>
              <a:rPr lang="en-US" sz="2800" dirty="0" smtClean="0">
                <a:cs typeface="+mn-cs"/>
              </a:rPr>
              <a:t> to </a:t>
            </a:r>
            <a:r>
              <a:rPr lang="en-US" sz="2800" i="1" dirty="0" smtClean="0">
                <a:cs typeface="+mn-cs"/>
              </a:rPr>
              <a:t>t</a:t>
            </a:r>
            <a:r>
              <a:rPr lang="en-US" sz="2800" dirty="0" smtClean="0">
                <a:cs typeface="+mn-cs"/>
              </a:rPr>
              <a:t>, when minimizing this with respect to our parameters, the second term doesn’t change, so we can drop it.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498130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357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ML and regression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763000" cy="4953000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Main idea: </a:t>
            </a:r>
            <a:r>
              <a:rPr lang="en-US" sz="2800" b="1" i="1" dirty="0" smtClean="0">
                <a:cs typeface="+mn-cs"/>
              </a:rPr>
              <a:t>Assume</a:t>
            </a:r>
            <a:r>
              <a:rPr lang="en-US" sz="2800" dirty="0" smtClean="0">
                <a:cs typeface="+mn-cs"/>
              </a:rPr>
              <a:t> </a:t>
            </a:r>
            <a:r>
              <a:rPr lang="en-US" sz="2800" dirty="0" err="1" smtClean="0">
                <a:cs typeface="+mn-cs"/>
              </a:rPr>
              <a:t>gaussian</a:t>
            </a:r>
            <a:r>
              <a:rPr lang="en-US" sz="2800" dirty="0" smtClean="0">
                <a:cs typeface="+mn-cs"/>
              </a:rPr>
              <a:t> noise in the targets </a:t>
            </a:r>
            <a:r>
              <a:rPr lang="en-US" sz="2800" i="1" dirty="0" err="1" smtClean="0">
                <a:cs typeface="+mn-cs"/>
              </a:rPr>
              <a:t>t</a:t>
            </a:r>
            <a:r>
              <a:rPr lang="en-US" sz="2800" i="1" baseline="30000" dirty="0" err="1" smtClean="0">
                <a:cs typeface="+mn-cs"/>
              </a:rPr>
              <a:t>n</a:t>
            </a:r>
            <a:r>
              <a:rPr lang="en-US" sz="2800" i="1" baseline="30000" dirty="0" smtClean="0">
                <a:cs typeface="+mn-cs"/>
              </a:rPr>
              <a:t> </a:t>
            </a:r>
            <a:r>
              <a:rPr lang="en-US" sz="2800" dirty="0" smtClean="0">
                <a:cs typeface="+mn-cs"/>
              </a:rPr>
              <a:t>(don’t take the expressions in the figure here too seriously – not in our notation!)</a:t>
            </a: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38400"/>
            <a:ext cx="6370612" cy="39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26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ML and regression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234" y="1242483"/>
            <a:ext cx="8763000" cy="4953000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Main idea: </a:t>
            </a:r>
            <a:r>
              <a:rPr lang="en-US" sz="2800" b="1" i="1" dirty="0" smtClean="0">
                <a:cs typeface="+mn-cs"/>
              </a:rPr>
              <a:t>Assume</a:t>
            </a:r>
            <a:r>
              <a:rPr lang="en-US" sz="2800" dirty="0" smtClean="0">
                <a:cs typeface="+mn-cs"/>
              </a:rPr>
              <a:t> </a:t>
            </a:r>
            <a:r>
              <a:rPr lang="en-US" sz="2800" dirty="0" err="1" smtClean="0">
                <a:cs typeface="+mn-cs"/>
              </a:rPr>
              <a:t>gaussian</a:t>
            </a:r>
            <a:r>
              <a:rPr lang="en-US" sz="2800" dirty="0" smtClean="0">
                <a:cs typeface="+mn-cs"/>
              </a:rPr>
              <a:t> distribution of the targets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In other words:</a:t>
            </a:r>
          </a:p>
          <a:p>
            <a:pPr>
              <a:spcBef>
                <a:spcPts val="1200"/>
              </a:spcBef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cs typeface="+mn-cs"/>
              </a:rPr>
              <a:t>Here, we assume that there is an underlying </a:t>
            </a:r>
            <a:r>
              <a:rPr lang="en-US" sz="2800" i="1" dirty="0" smtClean="0">
                <a:cs typeface="+mn-cs"/>
              </a:rPr>
              <a:t>deterministic </a:t>
            </a:r>
            <a:r>
              <a:rPr lang="en-US" sz="2800" dirty="0" smtClean="0">
                <a:cs typeface="+mn-cs"/>
              </a:rPr>
              <a:t>function </a:t>
            </a:r>
            <a:r>
              <a:rPr lang="en-US" sz="2800" i="1" dirty="0" smtClean="0">
                <a:cs typeface="+mn-cs"/>
              </a:rPr>
              <a:t>h </a:t>
            </a:r>
            <a:r>
              <a:rPr lang="en-US" sz="2800" dirty="0" smtClean="0">
                <a:cs typeface="+mn-cs"/>
              </a:rPr>
              <a:t>(the </a:t>
            </a:r>
            <a:r>
              <a:rPr lang="en-US" sz="2800" dirty="0" smtClean="0">
                <a:solidFill>
                  <a:srgbClr val="FF0000"/>
                </a:solidFill>
                <a:cs typeface="+mn-cs"/>
              </a:rPr>
              <a:t>red line</a:t>
            </a:r>
            <a:r>
              <a:rPr lang="en-US" sz="2800" dirty="0" smtClean="0">
                <a:cs typeface="+mn-cs"/>
              </a:rPr>
              <a:t>), with some additive, 0 mean </a:t>
            </a:r>
            <a:r>
              <a:rPr lang="en-US" sz="2800" dirty="0" err="1" smtClean="0">
                <a:cs typeface="+mn-cs"/>
              </a:rPr>
              <a:t>gaussian</a:t>
            </a:r>
            <a:r>
              <a:rPr lang="en-US" sz="2800" dirty="0" smtClean="0">
                <a:cs typeface="+mn-cs"/>
              </a:rPr>
              <a:t> noise </a:t>
            </a:r>
            <a:r>
              <a:rPr lang="en-US" sz="2800" i="1" dirty="0" err="1" smtClean="0">
                <a:cs typeface="+mn-cs"/>
              </a:rPr>
              <a:t>ε</a:t>
            </a:r>
            <a:r>
              <a:rPr lang="en-US" sz="2800" dirty="0" smtClean="0">
                <a:cs typeface="+mn-cs"/>
              </a:rPr>
              <a:t>:  </a:t>
            </a:r>
          </a:p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>
                <a:cs typeface="+mn-cs"/>
              </a:rPr>
              <a:t> </a:t>
            </a:r>
            <a:r>
              <a:rPr lang="en-US" sz="2800" dirty="0" smtClean="0">
                <a:cs typeface="+mn-cs"/>
              </a:rPr>
              <a:t>                                     or,</a:t>
            </a: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828800"/>
            <a:ext cx="3246412" cy="2030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410200"/>
            <a:ext cx="2235200" cy="583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5410200"/>
            <a:ext cx="2133600" cy="556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438400"/>
            <a:ext cx="484944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34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ML and regression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234" y="1242483"/>
            <a:ext cx="8763000" cy="49530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So, the likelihood of </a:t>
            </a:r>
            <a:r>
              <a:rPr lang="en-US" sz="2800" i="1" dirty="0" smtClean="0">
                <a:cs typeface="+mn-cs"/>
              </a:rPr>
              <a:t>all </a:t>
            </a:r>
            <a:r>
              <a:rPr lang="en-US" sz="2800" dirty="0" smtClean="0">
                <a:cs typeface="+mn-cs"/>
              </a:rPr>
              <a:t>of the data looks like:</a:t>
            </a: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Where we have replaced the deterministic function </a:t>
            </a:r>
            <a:r>
              <a:rPr lang="en-US" sz="2800" i="1" dirty="0" smtClean="0">
                <a:cs typeface="+mn-cs"/>
              </a:rPr>
              <a:t>h</a:t>
            </a:r>
            <a:r>
              <a:rPr lang="en-US" sz="2800" dirty="0" smtClean="0">
                <a:cs typeface="+mn-cs"/>
              </a:rPr>
              <a:t>(</a:t>
            </a:r>
            <a:r>
              <a:rPr lang="en-US" sz="2800" i="1" dirty="0" err="1" smtClean="0">
                <a:cs typeface="+mn-cs"/>
              </a:rPr>
              <a:t>x</a:t>
            </a:r>
            <a:r>
              <a:rPr lang="en-US" sz="2800" i="1" baseline="30000" dirty="0" err="1" smtClean="0">
                <a:cs typeface="+mn-cs"/>
              </a:rPr>
              <a:t>n</a:t>
            </a:r>
            <a:r>
              <a:rPr lang="en-US" sz="2800" dirty="0" smtClean="0">
                <a:cs typeface="+mn-cs"/>
              </a:rPr>
              <a:t>) by our model of it, </a:t>
            </a:r>
            <a:r>
              <a:rPr lang="en-US" sz="2800" i="1" dirty="0" smtClean="0">
                <a:cs typeface="+mn-cs"/>
              </a:rPr>
              <a:t>y</a:t>
            </a:r>
            <a:r>
              <a:rPr lang="en-US" sz="2800" dirty="0" smtClean="0">
                <a:cs typeface="+mn-cs"/>
              </a:rPr>
              <a:t>(</a:t>
            </a:r>
            <a:r>
              <a:rPr lang="en-US" sz="2800" i="1" dirty="0" err="1" smtClean="0">
                <a:cs typeface="+mn-cs"/>
              </a:rPr>
              <a:t>x</a:t>
            </a:r>
            <a:r>
              <a:rPr lang="en-US" sz="2800" i="1" baseline="30000" dirty="0" err="1" smtClean="0">
                <a:cs typeface="+mn-cs"/>
              </a:rPr>
              <a:t>n</a:t>
            </a:r>
            <a:r>
              <a:rPr lang="en-US" sz="2800" dirty="0" err="1" smtClean="0">
                <a:cs typeface="+mn-cs"/>
              </a:rPr>
              <a:t>;</a:t>
            </a:r>
            <a:r>
              <a:rPr lang="en-US" sz="2800" i="1" dirty="0" err="1" smtClean="0">
                <a:cs typeface="+mn-cs"/>
              </a:rPr>
              <a:t>w</a:t>
            </a:r>
            <a:r>
              <a:rPr lang="en-US" sz="2800" dirty="0" smtClean="0">
                <a:cs typeface="+mn-cs"/>
              </a:rPr>
              <a:t>) (this notation emphasizes that the network is parameterized by the weights, </a:t>
            </a:r>
            <a:r>
              <a:rPr lang="en-US" sz="2800" i="1" dirty="0" smtClean="0">
                <a:cs typeface="+mn-cs"/>
              </a:rPr>
              <a:t>w</a:t>
            </a:r>
            <a:r>
              <a:rPr lang="en-US" sz="2800" dirty="0" smtClean="0">
                <a:cs typeface="+mn-cs"/>
              </a:rPr>
              <a:t>.)</a:t>
            </a:r>
            <a:endParaRPr lang="en-US" sz="2800" baseline="30000" dirty="0" smtClean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And the negative log likelihood, or error is:</a:t>
            </a: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52600"/>
            <a:ext cx="636363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876800"/>
            <a:ext cx="541949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3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ML and regression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234" y="1242483"/>
            <a:ext cx="8763000" cy="49530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>
                <a:cs typeface="+mn-cs"/>
              </a:rPr>
              <a:t>T</a:t>
            </a:r>
            <a:r>
              <a:rPr lang="en-US" sz="2800" dirty="0" smtClean="0">
                <a:cs typeface="+mn-cs"/>
              </a:rPr>
              <a:t>he negative log likelihood, or error is:</a:t>
            </a: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 smtClean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 smtClean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Removing the second term, which is constant with respect to the weights, and the factor of 1/σ</a:t>
            </a:r>
            <a:r>
              <a:rPr lang="en-US" sz="2800" baseline="30000" dirty="0" smtClean="0">
                <a:cs typeface="+mn-cs"/>
              </a:rPr>
              <a:t>2</a:t>
            </a:r>
            <a:r>
              <a:rPr lang="en-US" sz="2800" dirty="0" smtClean="0">
                <a:cs typeface="+mn-cs"/>
              </a:rPr>
              <a:t>, which doesn’t affect the minimum, we get: </a:t>
            </a: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52600"/>
            <a:ext cx="6115793" cy="228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5105399"/>
            <a:ext cx="3352800" cy="11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82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ML and regression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234" y="1242483"/>
            <a:ext cx="8763000" cy="49530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To recap:</a:t>
            </a: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When doing regression, if we </a:t>
            </a:r>
          </a:p>
          <a:p>
            <a:pPr marL="514350" indent="-514350">
              <a:spcBef>
                <a:spcPts val="1200"/>
              </a:spcBef>
              <a:buAutoNum type="arabicParenR"/>
              <a:defRPr/>
            </a:pPr>
            <a:r>
              <a:rPr lang="en-US" sz="2800" dirty="0" smtClean="0">
                <a:cs typeface="+mn-cs"/>
              </a:rPr>
              <a:t>assume the targets are Gaussian distributed, and </a:t>
            </a:r>
          </a:p>
          <a:p>
            <a:pPr marL="514350" indent="-514350">
              <a:spcBef>
                <a:spcPts val="1200"/>
              </a:spcBef>
              <a:buAutoNum type="arabicParenR"/>
              <a:defRPr/>
            </a:pPr>
            <a:r>
              <a:rPr lang="en-US" sz="2800" dirty="0" smtClean="0">
                <a:cs typeface="+mn-cs"/>
              </a:rPr>
              <a:t>maximize the likelihood of the data by minimizing the negative log likelihood of the data,</a:t>
            </a:r>
          </a:p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>
                <a:cs typeface="+mn-cs"/>
              </a:rPr>
              <a:t>W</a:t>
            </a:r>
            <a:r>
              <a:rPr lang="en-US" sz="2800" dirty="0" smtClean="0">
                <a:cs typeface="+mn-cs"/>
              </a:rPr>
              <a:t>e find that we need to minimize the Sum Squared Error!</a:t>
            </a: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 smtClean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 smtClean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</p:txBody>
      </p:sp>
      <p:pic>
        <p:nvPicPr>
          <p:cNvPr id="6" name="Twilight Zone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600" y="4953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0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This lecture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What is maximum likelihood?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Sum Squared Error for regression?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cross-entropy for logistic regression?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cross-entropy for multinomial regression?</a:t>
            </a: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Next lecture: Other approaches to objective functions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Summary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533400" y="4572000"/>
            <a:ext cx="8077200" cy="0"/>
          </a:xfrm>
          <a:prstGeom prst="line">
            <a:avLst/>
          </a:prstGeom>
          <a:noFill/>
          <a:ln w="152400" cap="flat" cmpd="sng" algn="ctr">
            <a:solidFill>
              <a:srgbClr val="FFFD0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This lecture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What is maximum likelihood?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Sum Squared Error for regression?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b="1" i="1" dirty="0" smtClean="0">
                <a:solidFill>
                  <a:srgbClr val="FFFF00"/>
                </a:solidFill>
                <a:cs typeface="+mn-cs"/>
              </a:rPr>
              <a:t>How does it lead to cross-entropy for logistic regression?</a:t>
            </a:r>
            <a:endParaRPr lang="en-US" sz="2800" b="1" i="1" dirty="0">
              <a:solidFill>
                <a:srgbClr val="FFFF00"/>
              </a:solidFill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cross-entropy for multinomial regression?</a:t>
            </a:r>
            <a:endParaRPr lang="en-US" sz="28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735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80BFE-7B60-7C4B-A0B2-598EEF3450B6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067" y="0"/>
            <a:ext cx="8915400" cy="1447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Logistic regression should output the probability of category 1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534400" cy="4191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Here, we want the network to produce the probability that the input is in category 1:</a:t>
            </a:r>
          </a:p>
          <a:p>
            <a:pPr marL="0" indent="0">
              <a:buNone/>
              <a:defRPr/>
            </a:pPr>
            <a:r>
              <a:rPr lang="en-US" i="1" dirty="0" smtClean="0">
                <a:cs typeface="+mn-cs"/>
              </a:rPr>
              <a:t>       			y</a:t>
            </a:r>
            <a:r>
              <a:rPr lang="en-US" dirty="0" smtClean="0">
                <a:cs typeface="+mn-cs"/>
              </a:rPr>
              <a:t>(</a:t>
            </a:r>
            <a:r>
              <a:rPr lang="en-US" i="1" dirty="0" err="1" smtClean="0">
                <a:cs typeface="+mn-cs"/>
              </a:rPr>
              <a:t>x</a:t>
            </a:r>
            <a:r>
              <a:rPr lang="en-US" i="1" baseline="30000" dirty="0" err="1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)=</a:t>
            </a:r>
            <a:r>
              <a:rPr lang="en-US" i="1" dirty="0" smtClean="0">
                <a:cs typeface="+mn-cs"/>
              </a:rPr>
              <a:t>P</a:t>
            </a:r>
            <a:r>
              <a:rPr lang="en-US" dirty="0" smtClean="0">
                <a:cs typeface="+mn-cs"/>
              </a:rPr>
              <a:t>(C</a:t>
            </a:r>
            <a:r>
              <a:rPr lang="en-US" baseline="-25000" dirty="0" smtClean="0">
                <a:cs typeface="+mn-cs"/>
              </a:rPr>
              <a:t>1</a:t>
            </a:r>
            <a:r>
              <a:rPr lang="en-US" dirty="0" smtClean="0">
                <a:cs typeface="+mn-cs"/>
              </a:rPr>
              <a:t>|</a:t>
            </a:r>
            <a:r>
              <a:rPr lang="en-US" i="1" dirty="0" smtClean="0">
                <a:cs typeface="+mn-cs"/>
              </a:rPr>
              <a:t>x</a:t>
            </a:r>
            <a:r>
              <a:rPr lang="en-US" i="1" baseline="30000" dirty="0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)</a:t>
            </a:r>
          </a:p>
          <a:p>
            <a:pPr marL="0" indent="0">
              <a:buNone/>
              <a:defRPr/>
            </a:pPr>
            <a:r>
              <a:rPr lang="en-US" dirty="0" smtClean="0">
                <a:cs typeface="+mn-cs"/>
              </a:rPr>
              <a:t> Note: This is basically categorization!</a:t>
            </a:r>
          </a:p>
          <a:p>
            <a:pPr>
              <a:lnSpc>
                <a:spcPct val="90000"/>
              </a:lnSpc>
              <a:defRPr/>
            </a:pPr>
            <a:endParaRPr lang="en-US" i="1" dirty="0" smtClean="0"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80BFE-7B60-7C4B-A0B2-598EEF3450B6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067" y="0"/>
            <a:ext cx="8915400" cy="1447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Modeling two categories is like modeling a coin flip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534400" cy="4953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Here, we want the network to produce the probability that the input is in category 1:</a:t>
            </a:r>
          </a:p>
          <a:p>
            <a:pPr marL="0" indent="0">
              <a:buNone/>
              <a:defRPr/>
            </a:pPr>
            <a:r>
              <a:rPr lang="en-US" i="1" dirty="0" smtClean="0">
                <a:cs typeface="+mn-cs"/>
              </a:rPr>
              <a:t>       		      y</a:t>
            </a:r>
            <a:r>
              <a:rPr lang="en-US" dirty="0" smtClean="0">
                <a:cs typeface="+mn-cs"/>
              </a:rPr>
              <a:t>(</a:t>
            </a:r>
            <a:r>
              <a:rPr lang="en-US" i="1" dirty="0" err="1" smtClean="0">
                <a:cs typeface="+mn-cs"/>
              </a:rPr>
              <a:t>x</a:t>
            </a:r>
            <a:r>
              <a:rPr lang="en-US" i="1" baseline="30000" dirty="0" err="1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)=</a:t>
            </a:r>
            <a:r>
              <a:rPr lang="en-US" i="1" dirty="0" smtClean="0">
                <a:cs typeface="+mn-cs"/>
              </a:rPr>
              <a:t>P</a:t>
            </a:r>
            <a:r>
              <a:rPr lang="en-US" dirty="0" smtClean="0">
                <a:cs typeface="+mn-cs"/>
              </a:rPr>
              <a:t>(C</a:t>
            </a:r>
            <a:r>
              <a:rPr lang="en-US" baseline="-25000" dirty="0" smtClean="0">
                <a:cs typeface="+mn-cs"/>
              </a:rPr>
              <a:t>1</a:t>
            </a:r>
            <a:r>
              <a:rPr lang="en-US" dirty="0" smtClean="0">
                <a:cs typeface="+mn-cs"/>
              </a:rPr>
              <a:t>|</a:t>
            </a:r>
            <a:r>
              <a:rPr lang="en-US" i="1" dirty="0" smtClean="0">
                <a:cs typeface="+mn-cs"/>
              </a:rPr>
              <a:t>x</a:t>
            </a:r>
            <a:r>
              <a:rPr lang="en-US" i="1" baseline="30000" dirty="0" smtClean="0">
                <a:cs typeface="+mn-cs"/>
              </a:rPr>
              <a:t>n</a:t>
            </a:r>
            <a:r>
              <a:rPr lang="en-US" dirty="0" smtClean="0">
                <a:cs typeface="+mn-cs"/>
              </a:rPr>
              <a:t>)</a:t>
            </a:r>
          </a:p>
          <a:p>
            <a:pPr marL="0" indent="0">
              <a:buNone/>
              <a:defRPr/>
            </a:pPr>
            <a:r>
              <a:rPr lang="en-US" dirty="0" smtClean="0">
                <a:cs typeface="+mn-cs"/>
              </a:rPr>
              <a:t>This will work if we use </a:t>
            </a:r>
            <a:r>
              <a:rPr lang="en-US" i="1" dirty="0" err="1" smtClean="0">
                <a:cs typeface="+mn-cs"/>
              </a:rPr>
              <a:t>t</a:t>
            </a:r>
            <a:r>
              <a:rPr lang="en-US" i="1" baseline="30000" dirty="0" err="1" smtClean="0">
                <a:cs typeface="+mn-cs"/>
              </a:rPr>
              <a:t>n</a:t>
            </a:r>
            <a:r>
              <a:rPr lang="en-US" i="1" baseline="30000" dirty="0" smtClean="0">
                <a:cs typeface="+mn-cs"/>
              </a:rPr>
              <a:t> </a:t>
            </a:r>
            <a:r>
              <a:rPr lang="en-US" dirty="0" smtClean="0">
                <a:cs typeface="+mn-cs"/>
              </a:rPr>
              <a:t>= 1 for category 1, and </a:t>
            </a:r>
            <a:r>
              <a:rPr lang="en-US" i="1" dirty="0" err="1"/>
              <a:t>t</a:t>
            </a:r>
            <a:r>
              <a:rPr lang="en-US" i="1" baseline="30000" dirty="0" err="1"/>
              <a:t>n</a:t>
            </a:r>
            <a:r>
              <a:rPr lang="en-US" i="1" baseline="30000" dirty="0"/>
              <a:t> </a:t>
            </a:r>
            <a:r>
              <a:rPr lang="en-US" dirty="0" smtClean="0"/>
              <a:t>= </a:t>
            </a:r>
            <a:r>
              <a:rPr lang="en-US" dirty="0" smtClean="0">
                <a:cs typeface="+mn-cs"/>
              </a:rPr>
              <a:t>0 for category 2.</a:t>
            </a:r>
          </a:p>
          <a:p>
            <a:pPr>
              <a:spcBef>
                <a:spcPts val="1464"/>
              </a:spcBef>
              <a:defRPr/>
            </a:pPr>
            <a:r>
              <a:rPr lang="en-US" dirty="0" smtClean="0">
                <a:cs typeface="+mn-cs"/>
              </a:rPr>
              <a:t>What is the likelihood of the data now?</a:t>
            </a:r>
          </a:p>
          <a:p>
            <a:pPr marL="0" indent="0">
              <a:spcBef>
                <a:spcPts val="1464"/>
              </a:spcBef>
              <a:buNone/>
              <a:defRPr/>
            </a:pPr>
            <a:r>
              <a:rPr lang="en-US" dirty="0">
                <a:cs typeface="+mn-cs"/>
              </a:rPr>
              <a:t> </a:t>
            </a:r>
            <a:r>
              <a:rPr lang="en-US" dirty="0" smtClean="0">
                <a:cs typeface="+mn-cs"/>
              </a:rPr>
              <a:t>    </a:t>
            </a:r>
            <a:r>
              <a:rPr lang="en-US" dirty="0" smtClean="0">
                <a:latin typeface="Euclid Math One" charset="2"/>
                <a:cs typeface="Euclid Math One" charset="2"/>
              </a:rPr>
              <a:t>L</a:t>
            </a:r>
            <a:r>
              <a:rPr lang="en-US" dirty="0" smtClean="0">
                <a:cs typeface="+mn-cs"/>
              </a:rPr>
              <a:t> =</a:t>
            </a:r>
          </a:p>
          <a:p>
            <a:pPr>
              <a:lnSpc>
                <a:spcPct val="90000"/>
              </a:lnSpc>
              <a:defRPr/>
            </a:pPr>
            <a:endParaRPr lang="en-US" i="1" dirty="0" smtClean="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181600"/>
            <a:ext cx="6096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07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80BFE-7B60-7C4B-A0B2-598EEF3450B6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067" y="0"/>
            <a:ext cx="8915400" cy="1447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Modeling two categories is like modeling a coin flip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534400" cy="49530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What is the likelihood of the data now?</a:t>
            </a:r>
          </a:p>
          <a:p>
            <a:pPr>
              <a:defRPr/>
            </a:pPr>
            <a:r>
              <a:rPr lang="en-US" sz="3200" dirty="0" smtClean="0"/>
              <a:t>Again, the network is modeling the </a:t>
            </a:r>
            <a:r>
              <a:rPr lang="en-US" sz="3200" i="1" dirty="0" smtClean="0"/>
              <a:t>probability</a:t>
            </a:r>
            <a:r>
              <a:rPr lang="en-US" sz="3200" dirty="0" smtClean="0"/>
              <a:t> </a:t>
            </a:r>
            <a:r>
              <a:rPr lang="en-US" sz="3200" i="1" dirty="0" smtClean="0"/>
              <a:t>distribution</a:t>
            </a:r>
            <a:r>
              <a:rPr lang="en-US" sz="3200" dirty="0" smtClean="0"/>
              <a:t> of the data. </a:t>
            </a:r>
          </a:p>
          <a:p>
            <a:pPr>
              <a:defRPr/>
            </a:pPr>
            <a:r>
              <a:rPr lang="en-US" sz="3200" dirty="0" smtClean="0"/>
              <a:t>By assumption last time, it was a Gaussian distribution; now, it is a </a:t>
            </a:r>
            <a:r>
              <a:rPr lang="en-US" sz="3200" i="1" dirty="0" smtClean="0"/>
              <a:t>Bernoulli distribution</a:t>
            </a:r>
            <a:r>
              <a:rPr lang="en-US" sz="3200" dirty="0" smtClean="0"/>
              <a:t> (same as for a coin flip!).</a:t>
            </a:r>
          </a:p>
          <a:p>
            <a:pPr>
              <a:spcBef>
                <a:spcPts val="1800"/>
              </a:spcBef>
              <a:defRPr/>
            </a:pPr>
            <a:r>
              <a:rPr lang="en-US" dirty="0" smtClean="0">
                <a:latin typeface="Euclid Math One" charset="2"/>
                <a:cs typeface="Euclid Math One" charset="2"/>
              </a:rPr>
              <a:t>L</a:t>
            </a:r>
            <a:r>
              <a:rPr lang="en-US" dirty="0" smtClean="0">
                <a:cs typeface="+mn-cs"/>
              </a:rPr>
              <a:t> =</a:t>
            </a:r>
            <a:endParaRPr lang="en-US" sz="3200" dirty="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800600"/>
            <a:ext cx="6096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123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80BFE-7B60-7C4B-A0B2-598EEF3450B6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067" y="0"/>
            <a:ext cx="8915400" cy="1447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Modeling two categories is like modeling a coin flip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534400" cy="4953000"/>
          </a:xfrm>
        </p:spPr>
        <p:txBody>
          <a:bodyPr/>
          <a:lstStyle/>
          <a:p>
            <a:pPr>
              <a:lnSpc>
                <a:spcPct val="90000"/>
              </a:lnSpc>
              <a:buFont typeface="Euclid Math One" charset="0"/>
              <a:buChar char="L"/>
              <a:defRPr/>
            </a:pPr>
            <a:r>
              <a:rPr lang="en-US" dirty="0" smtClean="0">
                <a:latin typeface="Euclid Math One" charset="2"/>
                <a:cs typeface="Euclid Math One" charset="2"/>
              </a:rPr>
              <a:t>=</a:t>
            </a:r>
          </a:p>
          <a:p>
            <a:pPr>
              <a:lnSpc>
                <a:spcPct val="90000"/>
              </a:lnSpc>
              <a:buFont typeface="Euclid Math One" charset="0"/>
              <a:buChar char="L"/>
              <a:defRPr/>
            </a:pPr>
            <a:endParaRPr lang="en-US" dirty="0">
              <a:cs typeface="+mn-cs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dirty="0" smtClean="0">
                <a:cs typeface="+mn-cs"/>
              </a:rPr>
              <a:t>-</a:t>
            </a:r>
            <a:r>
              <a:rPr lang="en-US" dirty="0" err="1" smtClean="0">
                <a:cs typeface="+mn-cs"/>
              </a:rPr>
              <a:t>ln</a:t>
            </a:r>
            <a:r>
              <a:rPr lang="en-US" dirty="0" smtClean="0">
                <a:cs typeface="+mn-cs"/>
              </a:rPr>
              <a:t> </a:t>
            </a:r>
            <a:r>
              <a:rPr lang="en-US" dirty="0" smtClean="0">
                <a:latin typeface="Euclid Math One" charset="2"/>
                <a:cs typeface="Euclid Math One" charset="2"/>
              </a:rPr>
              <a:t>L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>
              <a:latin typeface="Euclid Math One" charset="2"/>
              <a:cs typeface="Euclid Math One" charset="2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 smtClean="0">
              <a:latin typeface="Euclid Math One" charset="2"/>
              <a:cs typeface="Euclid Math One" charset="2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>
              <a:latin typeface="Euclid Math One" charset="2"/>
              <a:cs typeface="Euclid Math One" charset="2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 smtClean="0">
              <a:latin typeface="Euclid Math One" charset="2"/>
              <a:cs typeface="Euclid Math One" charset="2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dirty="0" smtClean="0"/>
              <a:t>Cross entropy error!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cs typeface="+mn-cs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i="1" dirty="0" smtClean="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71600"/>
            <a:ext cx="60960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514600"/>
            <a:ext cx="6629399" cy="31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894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ML and two-category classification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234" y="1242483"/>
            <a:ext cx="8763000" cy="49530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To recap:</a:t>
            </a: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When doing two-category classification (AKA logistic regression), if we </a:t>
            </a:r>
          </a:p>
          <a:p>
            <a:pPr marL="514350" indent="-514350">
              <a:spcBef>
                <a:spcPts val="1200"/>
              </a:spcBef>
              <a:buAutoNum type="arabicParenR"/>
              <a:defRPr/>
            </a:pPr>
            <a:r>
              <a:rPr lang="en-US" sz="2800" dirty="0" smtClean="0">
                <a:cs typeface="+mn-cs"/>
              </a:rPr>
              <a:t>assume the targets are Bernoulli distributed, and </a:t>
            </a:r>
          </a:p>
          <a:p>
            <a:pPr marL="514350" indent="-514350">
              <a:spcBef>
                <a:spcPts val="1200"/>
              </a:spcBef>
              <a:buAutoNum type="arabicParenR"/>
              <a:defRPr/>
            </a:pPr>
            <a:r>
              <a:rPr lang="en-US" sz="2800" dirty="0" smtClean="0">
                <a:cs typeface="+mn-cs"/>
              </a:rPr>
              <a:t>maximize the likelihood of the data by minimizing the negative log likelihood,</a:t>
            </a:r>
          </a:p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we find that we need to minimize the Cross Entropy Error!</a:t>
            </a: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 smtClean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 smtClean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</p:txBody>
      </p:sp>
      <p:pic>
        <p:nvPicPr>
          <p:cNvPr id="6" name="Twilight Zone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5257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442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This lecture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What is maximum likelihood?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Sum Squared Error for regression?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cross-entropy for logistic regression?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b="1" i="1" dirty="0" smtClean="0">
                <a:solidFill>
                  <a:srgbClr val="FFFF00"/>
                </a:solidFill>
                <a:cs typeface="+mn-cs"/>
              </a:rPr>
              <a:t>How does it lead to cross-entropy for multinomial regression?</a:t>
            </a:r>
            <a:endParaRPr lang="en-US" sz="2800" b="1" i="1" dirty="0">
              <a:solidFill>
                <a:srgbClr val="FFFF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609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Multinomial Regression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Now we have more than two categories – so we need multiple outputs.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Let’s assume there are </a:t>
            </a:r>
            <a:r>
              <a:rPr lang="en-US" sz="2800" i="1" dirty="0" smtClean="0">
                <a:cs typeface="+mn-cs"/>
              </a:rPr>
              <a:t>c</a:t>
            </a:r>
            <a:r>
              <a:rPr lang="en-US" sz="2800" dirty="0" smtClean="0">
                <a:cs typeface="+mn-cs"/>
              </a:rPr>
              <a:t> outputs, one for each category.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Now we want: </a:t>
            </a:r>
            <a:r>
              <a:rPr lang="en-US" sz="2800" i="1" dirty="0" smtClean="0">
                <a:cs typeface="+mn-cs"/>
              </a:rPr>
              <a:t>P</a:t>
            </a:r>
            <a:r>
              <a:rPr lang="en-US" sz="2800" dirty="0" smtClean="0">
                <a:cs typeface="+mn-cs"/>
              </a:rPr>
              <a:t>(</a:t>
            </a:r>
            <a:r>
              <a:rPr lang="en-US" sz="2800" i="1" dirty="0" err="1" smtClean="0">
                <a:cs typeface="+mn-cs"/>
              </a:rPr>
              <a:t>C</a:t>
            </a:r>
            <a:r>
              <a:rPr lang="en-US" sz="2800" i="1" baseline="-25000" dirty="0" err="1" smtClean="0">
                <a:cs typeface="+mn-cs"/>
              </a:rPr>
              <a:t>k</a:t>
            </a:r>
            <a:r>
              <a:rPr lang="en-US" sz="2800" i="1" dirty="0" err="1" smtClean="0">
                <a:cs typeface="+mn-cs"/>
              </a:rPr>
              <a:t>|</a:t>
            </a:r>
            <a:r>
              <a:rPr lang="en-US" sz="2800" i="1" dirty="0" err="1" smtClean="0"/>
              <a:t>x</a:t>
            </a:r>
            <a:r>
              <a:rPr lang="en-US" sz="2800" i="1" baseline="30000" dirty="0" err="1" smtClean="0"/>
              <a:t>n</a:t>
            </a:r>
            <a:r>
              <a:rPr lang="en-US" sz="2800" dirty="0" smtClean="0">
                <a:cs typeface="+mn-cs"/>
              </a:rPr>
              <a:t>) = </a:t>
            </a:r>
            <a:r>
              <a:rPr lang="en-US" sz="2800" i="1" dirty="0" err="1" smtClean="0">
                <a:cs typeface="+mn-cs"/>
              </a:rPr>
              <a:t>y</a:t>
            </a:r>
            <a:r>
              <a:rPr lang="en-US" sz="2800" i="1" baseline="-25000" dirty="0" err="1" smtClean="0">
                <a:cs typeface="+mn-cs"/>
              </a:rPr>
              <a:t>k</a:t>
            </a:r>
            <a:r>
              <a:rPr lang="en-US" sz="2800" dirty="0" smtClean="0">
                <a:cs typeface="+mn-cs"/>
              </a:rPr>
              <a:t>(</a:t>
            </a:r>
            <a:r>
              <a:rPr lang="en-US" sz="2800" i="1" dirty="0" err="1" smtClean="0">
                <a:cs typeface="+mn-cs"/>
              </a:rPr>
              <a:t>x</a:t>
            </a:r>
            <a:r>
              <a:rPr lang="en-US" sz="2800" i="1" baseline="30000" dirty="0" err="1" smtClean="0">
                <a:cs typeface="+mn-cs"/>
              </a:rPr>
              <a:t>n</a:t>
            </a:r>
            <a:r>
              <a:rPr lang="en-US" sz="2800" dirty="0" smtClean="0">
                <a:cs typeface="+mn-cs"/>
              </a:rPr>
              <a:t>) – the </a:t>
            </a:r>
            <a:r>
              <a:rPr lang="en-US" sz="2800" i="1" dirty="0" err="1" smtClean="0">
                <a:cs typeface="+mn-cs"/>
              </a:rPr>
              <a:t>k</a:t>
            </a:r>
            <a:r>
              <a:rPr lang="en-US" sz="2800" i="1" baseline="30000" dirty="0" err="1" smtClean="0">
                <a:cs typeface="+mn-cs"/>
              </a:rPr>
              <a:t>th</a:t>
            </a:r>
            <a:r>
              <a:rPr lang="en-US" sz="2800" i="1" baseline="30000" dirty="0" smtClean="0">
                <a:cs typeface="+mn-cs"/>
              </a:rPr>
              <a:t> </a:t>
            </a:r>
            <a:r>
              <a:rPr lang="en-US" sz="2800" dirty="0" smtClean="0">
                <a:cs typeface="+mn-cs"/>
              </a:rPr>
              <a:t>output is the probability that the input is in category </a:t>
            </a:r>
            <a:r>
              <a:rPr lang="en-US" sz="2800" i="1" dirty="0" smtClean="0">
                <a:cs typeface="+mn-cs"/>
              </a:rPr>
              <a:t>k...</a:t>
            </a:r>
            <a:endParaRPr lang="en-US" sz="2800" dirty="0" smtClean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And             if example </a:t>
            </a:r>
            <a:r>
              <a:rPr lang="en-US" sz="2800" i="1" dirty="0" smtClean="0">
                <a:cs typeface="+mn-cs"/>
              </a:rPr>
              <a:t>n</a:t>
            </a:r>
            <a:r>
              <a:rPr lang="en-US" sz="2800" dirty="0" smtClean="0">
                <a:cs typeface="+mn-cs"/>
              </a:rPr>
              <a:t> is from category </a:t>
            </a:r>
            <a:r>
              <a:rPr lang="en-US" sz="2800" i="1" dirty="0" smtClean="0">
                <a:cs typeface="+mn-cs"/>
              </a:rPr>
              <a:t>k</a:t>
            </a:r>
            <a:r>
              <a:rPr lang="en-US" sz="2800" dirty="0" smtClean="0">
                <a:cs typeface="+mn-cs"/>
              </a:rPr>
              <a:t>, and 0 otherwise (one hot encoding) </a:t>
            </a:r>
            <a:endParaRPr lang="en-US" sz="2800" i="1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i="1" dirty="0" smtClean="0">
                <a:cs typeface="+mn-cs"/>
              </a:rPr>
              <a:t>How to write the likelihood?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67" y="3784600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731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Multinomial Regression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Now: </a:t>
            </a:r>
            <a:r>
              <a:rPr lang="en-US" sz="2800" i="1" dirty="0" smtClean="0">
                <a:cs typeface="+mn-cs"/>
              </a:rPr>
              <a:t>P</a:t>
            </a:r>
            <a:r>
              <a:rPr lang="en-US" sz="2800" dirty="0" smtClean="0">
                <a:cs typeface="+mn-cs"/>
              </a:rPr>
              <a:t>(</a:t>
            </a:r>
            <a:r>
              <a:rPr lang="en-US" sz="2800" i="1" dirty="0" err="1" smtClean="0">
                <a:cs typeface="+mn-cs"/>
              </a:rPr>
              <a:t>C</a:t>
            </a:r>
            <a:r>
              <a:rPr lang="en-US" sz="2800" i="1" baseline="-25000" dirty="0" err="1" smtClean="0">
                <a:cs typeface="+mn-cs"/>
              </a:rPr>
              <a:t>k</a:t>
            </a:r>
            <a:r>
              <a:rPr lang="en-US" sz="2800" i="1" dirty="0" err="1" smtClean="0">
                <a:cs typeface="+mn-cs"/>
              </a:rPr>
              <a:t>|</a:t>
            </a:r>
            <a:r>
              <a:rPr lang="en-US" sz="2800" i="1" dirty="0" err="1" smtClean="0"/>
              <a:t>x</a:t>
            </a:r>
            <a:r>
              <a:rPr lang="en-US" sz="2800" i="1" baseline="30000" dirty="0" err="1" smtClean="0"/>
              <a:t>n</a:t>
            </a:r>
            <a:r>
              <a:rPr lang="en-US" sz="2800" dirty="0" smtClean="0">
                <a:cs typeface="+mn-cs"/>
              </a:rPr>
              <a:t>) = </a:t>
            </a:r>
            <a:r>
              <a:rPr lang="en-US" sz="2800" i="1" dirty="0" err="1" smtClean="0">
                <a:cs typeface="+mn-cs"/>
              </a:rPr>
              <a:t>y</a:t>
            </a:r>
            <a:r>
              <a:rPr lang="en-US" sz="2800" i="1" baseline="-25000" dirty="0" err="1" smtClean="0">
                <a:cs typeface="+mn-cs"/>
              </a:rPr>
              <a:t>k</a:t>
            </a:r>
            <a:r>
              <a:rPr lang="en-US" sz="2800" dirty="0" smtClean="0">
                <a:cs typeface="+mn-cs"/>
              </a:rPr>
              <a:t>(</a:t>
            </a:r>
            <a:r>
              <a:rPr lang="en-US" sz="2800" i="1" dirty="0" err="1" smtClean="0">
                <a:cs typeface="+mn-cs"/>
              </a:rPr>
              <a:t>x</a:t>
            </a:r>
            <a:r>
              <a:rPr lang="en-US" sz="2800" i="1" baseline="30000" dirty="0" err="1" smtClean="0">
                <a:cs typeface="+mn-cs"/>
              </a:rPr>
              <a:t>n</a:t>
            </a:r>
            <a:r>
              <a:rPr lang="en-US" sz="2800" dirty="0" smtClean="0">
                <a:cs typeface="+mn-cs"/>
              </a:rPr>
              <a:t>)</a:t>
            </a:r>
            <a:r>
              <a:rPr lang="en-US" sz="2800" dirty="0"/>
              <a:t> and             if example </a:t>
            </a:r>
            <a:r>
              <a:rPr lang="en-US" sz="2800" i="1" dirty="0"/>
              <a:t>n</a:t>
            </a:r>
            <a:r>
              <a:rPr lang="en-US" sz="2800" dirty="0"/>
              <a:t> is from category </a:t>
            </a:r>
            <a:r>
              <a:rPr lang="en-US" sz="2800" i="1" dirty="0"/>
              <a:t>k</a:t>
            </a:r>
            <a:r>
              <a:rPr lang="en-US" sz="2800" dirty="0"/>
              <a:t>, and 0 otherwise (one hot encoding) </a:t>
            </a:r>
            <a:endParaRPr lang="en-US" sz="2800" i="1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We can therefore write the probability of </a:t>
            </a:r>
            <a:r>
              <a:rPr lang="en-US" sz="2800" i="1" dirty="0" smtClean="0">
                <a:cs typeface="+mn-cs"/>
              </a:rPr>
              <a:t>one pattern </a:t>
            </a:r>
            <a:r>
              <a:rPr lang="en-US" sz="2800" dirty="0" smtClean="0">
                <a:cs typeface="+mn-cs"/>
              </a:rPr>
              <a:t>as:</a:t>
            </a:r>
            <a:endParaRPr lang="en-US" sz="2800" i="1" dirty="0">
              <a:cs typeface="+mn-cs"/>
            </a:endParaRPr>
          </a:p>
          <a:p>
            <a:pPr>
              <a:spcBef>
                <a:spcPts val="4200"/>
              </a:spcBef>
              <a:defRPr/>
            </a:pPr>
            <a:r>
              <a:rPr lang="en-US" sz="2800" dirty="0" smtClean="0"/>
              <a:t>E.g., suppose the input is from category 3 out of 4 total categories. Then:</a:t>
            </a:r>
          </a:p>
          <a:p>
            <a:pPr>
              <a:spcBef>
                <a:spcPts val="1200"/>
              </a:spcBef>
              <a:defRPr/>
            </a:pP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90800"/>
            <a:ext cx="3429000" cy="1131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934" y="1168400"/>
            <a:ext cx="10160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4038600"/>
            <a:ext cx="3962401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46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Multinomial Regression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Now: </a:t>
            </a:r>
            <a:r>
              <a:rPr lang="en-US" sz="2800" i="1" dirty="0" smtClean="0">
                <a:cs typeface="+mn-cs"/>
              </a:rPr>
              <a:t>P</a:t>
            </a:r>
            <a:r>
              <a:rPr lang="en-US" sz="2800" dirty="0" smtClean="0">
                <a:cs typeface="+mn-cs"/>
              </a:rPr>
              <a:t>(</a:t>
            </a:r>
            <a:r>
              <a:rPr lang="en-US" sz="2800" i="1" dirty="0" err="1" smtClean="0">
                <a:cs typeface="+mn-cs"/>
              </a:rPr>
              <a:t>C</a:t>
            </a:r>
            <a:r>
              <a:rPr lang="en-US" sz="2800" i="1" baseline="-25000" dirty="0" err="1" smtClean="0">
                <a:cs typeface="+mn-cs"/>
              </a:rPr>
              <a:t>k</a:t>
            </a:r>
            <a:r>
              <a:rPr lang="en-US" sz="2800" i="1" dirty="0" err="1" smtClean="0">
                <a:cs typeface="+mn-cs"/>
              </a:rPr>
              <a:t>|</a:t>
            </a:r>
            <a:r>
              <a:rPr lang="en-US" sz="2800" i="1" dirty="0" err="1" smtClean="0"/>
              <a:t>x</a:t>
            </a:r>
            <a:r>
              <a:rPr lang="en-US" sz="2800" i="1" baseline="30000" dirty="0" err="1" smtClean="0"/>
              <a:t>n</a:t>
            </a:r>
            <a:r>
              <a:rPr lang="en-US" sz="2800" dirty="0" smtClean="0">
                <a:cs typeface="+mn-cs"/>
              </a:rPr>
              <a:t>)=</a:t>
            </a:r>
            <a:r>
              <a:rPr lang="en-US" sz="2800" i="1" dirty="0" err="1" smtClean="0">
                <a:cs typeface="+mn-cs"/>
              </a:rPr>
              <a:t>y</a:t>
            </a:r>
            <a:r>
              <a:rPr lang="en-US" sz="2800" i="1" baseline="-25000" dirty="0" err="1" smtClean="0">
                <a:cs typeface="+mn-cs"/>
              </a:rPr>
              <a:t>k</a:t>
            </a:r>
            <a:r>
              <a:rPr lang="en-US" sz="2800" dirty="0" smtClean="0">
                <a:cs typeface="+mn-cs"/>
              </a:rPr>
              <a:t>(</a:t>
            </a:r>
            <a:r>
              <a:rPr lang="en-US" sz="2800" i="1" dirty="0" err="1" smtClean="0">
                <a:cs typeface="+mn-cs"/>
              </a:rPr>
              <a:t>x</a:t>
            </a:r>
            <a:r>
              <a:rPr lang="en-US" sz="2800" i="1" baseline="30000" dirty="0" err="1" smtClean="0">
                <a:cs typeface="+mn-cs"/>
              </a:rPr>
              <a:t>n</a:t>
            </a:r>
            <a:r>
              <a:rPr lang="en-US" sz="2800" dirty="0" smtClean="0">
                <a:cs typeface="+mn-cs"/>
              </a:rPr>
              <a:t>)</a:t>
            </a:r>
            <a:r>
              <a:rPr lang="en-US" sz="2800" dirty="0"/>
              <a:t> and             if example </a:t>
            </a:r>
            <a:r>
              <a:rPr lang="en-US" sz="2800" i="1" dirty="0"/>
              <a:t>n</a:t>
            </a:r>
            <a:r>
              <a:rPr lang="en-US" sz="2800" dirty="0"/>
              <a:t> is from category </a:t>
            </a:r>
            <a:r>
              <a:rPr lang="en-US" sz="2800" i="1" dirty="0"/>
              <a:t>k</a:t>
            </a:r>
            <a:r>
              <a:rPr lang="en-US" sz="2800" dirty="0"/>
              <a:t>, and 0 otherwise (one hot encoding) </a:t>
            </a:r>
            <a:endParaRPr lang="en-US" sz="2800" i="1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We can therefore write the probability of </a:t>
            </a:r>
            <a:r>
              <a:rPr lang="en-US" sz="2800" i="1" dirty="0" smtClean="0">
                <a:cs typeface="+mn-cs"/>
              </a:rPr>
              <a:t>one pattern </a:t>
            </a:r>
            <a:r>
              <a:rPr lang="en-US" sz="2800" dirty="0" smtClean="0">
                <a:cs typeface="+mn-cs"/>
              </a:rPr>
              <a:t>as:</a:t>
            </a:r>
          </a:p>
          <a:p>
            <a:pPr>
              <a:spcBef>
                <a:spcPts val="1200"/>
              </a:spcBef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So we can write the entire likelihood as:</a:t>
            </a:r>
          </a:p>
          <a:p>
            <a:pPr marL="0" indent="0">
              <a:spcBef>
                <a:spcPts val="2400"/>
              </a:spcBef>
              <a:buNone/>
              <a:defRPr/>
            </a:pPr>
            <a:r>
              <a:rPr lang="en-US" sz="2800" dirty="0" smtClean="0">
                <a:latin typeface="Euclid Math One" charset="2"/>
                <a:cs typeface="Euclid Math One" charset="2"/>
              </a:rPr>
              <a:t>   </a:t>
            </a:r>
            <a:r>
              <a:rPr lang="en-US" dirty="0" smtClean="0">
                <a:latin typeface="Euclid Math One" charset="2"/>
                <a:cs typeface="Euclid Math One" charset="2"/>
              </a:rPr>
              <a:t>L</a:t>
            </a:r>
          </a:p>
          <a:p>
            <a:pPr>
              <a:spcBef>
                <a:spcPts val="1200"/>
              </a:spcBef>
              <a:defRPr/>
            </a:pPr>
            <a:endParaRPr lang="en-US" sz="2800" i="1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90800"/>
            <a:ext cx="3429000" cy="1131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33" y="1219200"/>
            <a:ext cx="10160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267200"/>
            <a:ext cx="5199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24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This lecture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b="1" i="1" dirty="0" smtClean="0">
                <a:solidFill>
                  <a:srgbClr val="FFFF00"/>
                </a:solidFill>
                <a:cs typeface="+mn-cs"/>
              </a:rPr>
              <a:t>What is maximum likelihood?</a:t>
            </a:r>
            <a:endParaRPr lang="en-US" sz="2800" b="1" i="1" dirty="0">
              <a:solidFill>
                <a:srgbClr val="FFFF00"/>
              </a:solidFill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Sum Squared Error for regression?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cross-entropy for logistic regression?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cross-entropy for multinomial regression?</a:t>
            </a:r>
            <a:endParaRPr lang="en-US" sz="28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4242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Multinomial Regression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  <a:defRPr/>
            </a:pPr>
            <a:r>
              <a:rPr lang="en-US" sz="3200" dirty="0" smtClean="0">
                <a:cs typeface="+mn-cs"/>
              </a:rPr>
              <a:t>So we can write the entire likelihood as:</a:t>
            </a:r>
          </a:p>
          <a:p>
            <a:pPr>
              <a:spcBef>
                <a:spcPts val="2400"/>
              </a:spcBef>
              <a:buFont typeface="Euclid Math One" charset="0"/>
              <a:buChar char=" "/>
              <a:defRPr/>
            </a:pPr>
            <a:r>
              <a:rPr lang="en-US" dirty="0" smtClean="0">
                <a:latin typeface="Euclid Math One" charset="2"/>
                <a:cs typeface="Euclid Math One" charset="2"/>
              </a:rPr>
              <a:t>L</a:t>
            </a:r>
          </a:p>
          <a:p>
            <a:pPr marL="0" indent="0">
              <a:spcBef>
                <a:spcPts val="3000"/>
              </a:spcBef>
              <a:buNone/>
              <a:defRPr/>
            </a:pPr>
            <a:r>
              <a:rPr lang="en-US" sz="3200" dirty="0" smtClean="0"/>
              <a:t>And the negative log likelihood as:</a:t>
            </a:r>
          </a:p>
          <a:p>
            <a:pPr marL="0" indent="0">
              <a:spcBef>
                <a:spcPts val="3000"/>
              </a:spcBef>
              <a:buNone/>
              <a:defRPr/>
            </a:pPr>
            <a:r>
              <a:rPr lang="en-US" sz="3200" dirty="0" smtClean="0"/>
              <a:t>-</a:t>
            </a:r>
            <a:r>
              <a:rPr lang="en-US" sz="3200" dirty="0" err="1" smtClean="0"/>
              <a:t>ln</a:t>
            </a:r>
            <a:r>
              <a:rPr lang="en-US" sz="3200" dirty="0" smtClean="0"/>
              <a:t> </a:t>
            </a:r>
            <a:r>
              <a:rPr lang="en-US" dirty="0">
                <a:latin typeface="Euclid Math One" charset="2"/>
                <a:cs typeface="Euclid Math One" charset="2"/>
              </a:rPr>
              <a:t>L</a:t>
            </a:r>
          </a:p>
          <a:p>
            <a:pPr marL="0" indent="0">
              <a:spcBef>
                <a:spcPts val="3000"/>
              </a:spcBef>
              <a:buNone/>
              <a:defRPr/>
            </a:pPr>
            <a:endParaRPr lang="en-US" sz="3200" dirty="0" smtClean="0"/>
          </a:p>
          <a:p>
            <a:pPr>
              <a:spcBef>
                <a:spcPts val="1200"/>
              </a:spcBef>
              <a:defRPr/>
            </a:pPr>
            <a:endParaRPr lang="en-US" sz="2800" i="1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52600"/>
            <a:ext cx="5199529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581400"/>
            <a:ext cx="558437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61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ML and c-way classification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234" y="1242483"/>
            <a:ext cx="8763000" cy="49530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To recap:</a:t>
            </a: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When doing c-way classification (AKA multinomial regression), if we </a:t>
            </a:r>
          </a:p>
          <a:p>
            <a:pPr marL="514350" indent="-514350">
              <a:spcBef>
                <a:spcPts val="1200"/>
              </a:spcBef>
              <a:buAutoNum type="arabicParenR"/>
              <a:defRPr/>
            </a:pPr>
            <a:r>
              <a:rPr lang="en-US" sz="2800" dirty="0" smtClean="0">
                <a:cs typeface="+mn-cs"/>
              </a:rPr>
              <a:t>assume the targets are </a:t>
            </a:r>
            <a:r>
              <a:rPr lang="en-US" sz="2800" dirty="0" err="1" smtClean="0">
                <a:cs typeface="+mn-cs"/>
              </a:rPr>
              <a:t>multinomially</a:t>
            </a:r>
            <a:r>
              <a:rPr lang="en-US" sz="2800" dirty="0" smtClean="0">
                <a:cs typeface="+mn-cs"/>
              </a:rPr>
              <a:t> distributed, and </a:t>
            </a:r>
          </a:p>
          <a:p>
            <a:pPr marL="514350" indent="-514350">
              <a:spcBef>
                <a:spcPts val="1200"/>
              </a:spcBef>
              <a:buAutoNum type="arabicParenR"/>
              <a:defRPr/>
            </a:pPr>
            <a:r>
              <a:rPr lang="en-US" sz="2800" dirty="0" smtClean="0">
                <a:cs typeface="+mn-cs"/>
              </a:rPr>
              <a:t>maximize the likelihood of the data by minimizing the negative log likelihood,</a:t>
            </a:r>
          </a:p>
          <a:p>
            <a:pPr marL="0" indent="0">
              <a:spcBef>
                <a:spcPts val="1200"/>
              </a:spcBef>
              <a:buNone/>
              <a:defRPr/>
            </a:pPr>
            <a:r>
              <a:rPr lang="en-US" sz="2800" dirty="0" smtClean="0">
                <a:cs typeface="+mn-cs"/>
              </a:rPr>
              <a:t>we find that we need to minimize the Cross Entropy Error!</a:t>
            </a: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 smtClean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 smtClean="0">
              <a:cs typeface="+mn-cs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endParaRPr lang="en-US" sz="2800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4617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Next lecture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763000" cy="4953000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What is maximum likelihood?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Sum Squared Error for regression?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cross-entropy for logistic regression?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cs typeface="+mn-cs"/>
              </a:rPr>
              <a:t>How does it lead to cross-entropy for multinomial regression?</a:t>
            </a:r>
            <a:endParaRPr lang="en-US" sz="2800" dirty="0"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b="1" i="1" dirty="0" smtClean="0">
                <a:solidFill>
                  <a:srgbClr val="FFFF00"/>
                </a:solidFill>
                <a:cs typeface="+mn-cs"/>
              </a:rPr>
              <a:t>Other approaches to objective functions</a:t>
            </a:r>
            <a:endParaRPr lang="en-US" sz="2800" b="1" i="1" dirty="0">
              <a:solidFill>
                <a:srgbClr val="FFFF00"/>
              </a:solidFill>
              <a:cs typeface="+mn-cs"/>
            </a:endParaRPr>
          </a:p>
          <a:p>
            <a:pPr>
              <a:spcBef>
                <a:spcPts val="1200"/>
              </a:spcBef>
              <a:defRPr/>
            </a:pPr>
            <a:r>
              <a:rPr lang="en-US" sz="2800" b="1" i="1" dirty="0" smtClean="0">
                <a:solidFill>
                  <a:srgbClr val="FFFF00"/>
                </a:solidFill>
                <a:cs typeface="+mn-cs"/>
              </a:rPr>
              <a:t>Summary</a:t>
            </a:r>
          </a:p>
          <a:p>
            <a:pPr>
              <a:spcBef>
                <a:spcPts val="1200"/>
              </a:spcBef>
              <a:defRPr/>
            </a:pPr>
            <a:r>
              <a:rPr lang="en-US" sz="2800" b="1" i="1" dirty="0" smtClean="0">
                <a:solidFill>
                  <a:srgbClr val="FFFF00"/>
                </a:solidFill>
                <a:cs typeface="+mn-cs"/>
              </a:rPr>
              <a:t>Some tricks of the trade</a:t>
            </a:r>
          </a:p>
        </p:txBody>
      </p:sp>
    </p:spTree>
    <p:extLst>
      <p:ext uri="{BB962C8B-B14F-4D97-AF65-F5344CB8AC3E}">
        <p14:creationId xmlns:p14="http://schemas.microsoft.com/office/powerpoint/2010/main" val="24118157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Another approach to objective functions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Sometimes we aren’t trying to fit a distribution!</a:t>
            </a:r>
          </a:p>
          <a:p>
            <a:r>
              <a:rPr lang="en-US" sz="3200" dirty="0" smtClean="0"/>
              <a:t>Suppose we have two networks, with output vectors of arbitrary but equal dimension – but their meaning is unspecified.</a:t>
            </a:r>
          </a:p>
          <a:p>
            <a:r>
              <a:rPr lang="en-US" sz="3200" dirty="0" smtClean="0"/>
              <a:t>This output vector can represent some arbitrary transformation of the input vector.</a:t>
            </a:r>
          </a:p>
          <a:p>
            <a:r>
              <a:rPr lang="en-US" sz="3200" dirty="0" smtClean="0"/>
              <a:t>E.g., we may want all pictures of the same person to have the same representation, while all pictures of different people to have different representations.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Another approach to objective functions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E.g., we may want all pictures of the same person to have the same representation, while all pictures of different people to have different representations.</a:t>
            </a:r>
          </a:p>
          <a:p>
            <a:r>
              <a:rPr lang="en-US" sz="3200" dirty="0" smtClean="0"/>
              <a:t>This is </a:t>
            </a:r>
            <a:r>
              <a:rPr lang="en-US" sz="3200" i="1" dirty="0" smtClean="0"/>
              <a:t>clustering</a:t>
            </a:r>
          </a:p>
          <a:p>
            <a:r>
              <a:rPr lang="en-US" sz="3200" dirty="0" smtClean="0"/>
              <a:t>For example, supposed we only knew some inputs are from the same category, and some inputs are from different categories.</a:t>
            </a:r>
          </a:p>
          <a:p>
            <a:r>
              <a:rPr lang="en-US" sz="3200" dirty="0" smtClean="0"/>
              <a:t>The next slide is an example of the result of this using MNIST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52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1143000"/>
          </a:xfrm>
        </p:spPr>
        <p:txBody>
          <a:bodyPr/>
          <a:lstStyle/>
          <a:p>
            <a:r>
              <a:rPr lang="en-US" sz="4000" dirty="0" smtClean="0"/>
              <a:t>MNIST clusters in 2 dimensions</a:t>
            </a:r>
            <a:br>
              <a:rPr lang="en-US" sz="4000" dirty="0" smtClean="0"/>
            </a:br>
            <a:r>
              <a:rPr lang="en-US" sz="4000" dirty="0" smtClean="0"/>
              <a:t>(the network has two outputs)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6" name="Content Placeholder 4" descr="Screen Shot 2015-05-13 at 7.01.5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r="1373"/>
          <a:stretch>
            <a:fillRect/>
          </a:stretch>
        </p:blipFill>
        <p:spPr>
          <a:xfrm>
            <a:off x="609600" y="1600200"/>
            <a:ext cx="7848600" cy="4554991"/>
          </a:xfrm>
        </p:spPr>
      </p:pic>
    </p:spTree>
    <p:extLst>
      <p:ext uri="{BB962C8B-B14F-4D97-AF65-F5344CB8AC3E}">
        <p14:creationId xmlns:p14="http://schemas.microsoft.com/office/powerpoint/2010/main" val="3971664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1524000"/>
          </a:xfrm>
        </p:spPr>
        <p:txBody>
          <a:bodyPr/>
          <a:lstStyle/>
          <a:p>
            <a:r>
              <a:rPr lang="en-US" sz="4000" dirty="0" smtClean="0"/>
              <a:t>What kind of objective function could we use?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We want representations of things from the same category to be pushed together, and representations of things from different categories to be pushed apart.</a:t>
            </a:r>
          </a:p>
          <a:p>
            <a:pPr marL="0" indent="0">
              <a:buNone/>
            </a:pPr>
            <a:r>
              <a:rPr lang="en-US" sz="2800" dirty="0" smtClean="0"/>
              <a:t>We could take the two outputs, and minimize the distance between them when they are the same (using, e.g., squared error), and put a negative sign on that when they are different (push them apart).</a:t>
            </a:r>
          </a:p>
          <a:p>
            <a:pPr marL="0" indent="0">
              <a:buNone/>
            </a:pPr>
            <a:r>
              <a:rPr lang="en-US" sz="2800" dirty="0" smtClean="0"/>
              <a:t>But other ways to “push them apart” are possible. </a:t>
            </a:r>
          </a:p>
          <a:p>
            <a:pPr marL="0" indent="0">
              <a:buNone/>
            </a:pPr>
            <a:r>
              <a:rPr lang="en-US" sz="2800" dirty="0" smtClean="0"/>
              <a:t>These kinds of objective functions are sometimes called </a:t>
            </a:r>
            <a:r>
              <a:rPr lang="en-US" sz="2800" i="1" dirty="0" smtClean="0"/>
              <a:t>energy functions.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We will see more of this later in the quarter.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527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838200"/>
          </a:xfrm>
        </p:spPr>
        <p:txBody>
          <a:bodyPr/>
          <a:lstStyle/>
          <a:p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953000"/>
          </a:xfrm>
        </p:spPr>
        <p:txBody>
          <a:bodyPr/>
          <a:lstStyle/>
          <a:p>
            <a:r>
              <a:rPr lang="en-US" sz="2800" i="1" dirty="0" smtClean="0"/>
              <a:t>Maximum Likelihood </a:t>
            </a:r>
            <a:r>
              <a:rPr lang="en-US" sz="2800" dirty="0" smtClean="0"/>
              <a:t>is a kind of “meta-objective” function:</a:t>
            </a:r>
          </a:p>
          <a:p>
            <a:pPr lvl="1"/>
            <a:r>
              <a:rPr lang="en-US" sz="2400" dirty="0" smtClean="0"/>
              <a:t>overall, you want to adjust your parameters to maximize the likelihood of the data you see.</a:t>
            </a:r>
          </a:p>
          <a:p>
            <a:pPr lvl="1"/>
            <a:r>
              <a:rPr lang="en-US" sz="2400" dirty="0" smtClean="0"/>
              <a:t>But the particular form of the function you get varies with the kind of distribution you are modeling</a:t>
            </a:r>
          </a:p>
          <a:p>
            <a:r>
              <a:rPr lang="en-US" sz="2800" dirty="0" smtClean="0"/>
              <a:t>A </a:t>
            </a:r>
            <a:r>
              <a:rPr lang="en-US" sz="2800" dirty="0" err="1" smtClean="0"/>
              <a:t>gaussian</a:t>
            </a:r>
            <a:r>
              <a:rPr lang="en-US" sz="2800" dirty="0" smtClean="0"/>
              <a:t> distribution leads to SSE</a:t>
            </a:r>
          </a:p>
          <a:p>
            <a:r>
              <a:rPr lang="en-US" sz="2800" dirty="0" smtClean="0"/>
              <a:t>A </a:t>
            </a:r>
            <a:r>
              <a:rPr lang="en-US" sz="2800" dirty="0" err="1" smtClean="0"/>
              <a:t>bernoulli</a:t>
            </a:r>
            <a:r>
              <a:rPr lang="en-US" sz="2800" dirty="0" smtClean="0"/>
              <a:t> distribution leads to cross entropy</a:t>
            </a:r>
          </a:p>
          <a:p>
            <a:r>
              <a:rPr lang="en-US" sz="2800" dirty="0" smtClean="0"/>
              <a:t>A multinomial distribution, with the right target coding, leads to cross entropy. </a:t>
            </a:r>
          </a:p>
          <a:p>
            <a:r>
              <a:rPr lang="en-US" sz="2800" dirty="0" smtClean="0"/>
              <a:t>Other kinds of objective functions are possible, depending on what you are trying to do.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72547-9DC5-8949-A804-3B9D59B7DEEC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Maximum Likelihood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447800"/>
            <a:ext cx="8305800" cy="5105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cs typeface="+mn-cs"/>
                <a:sym typeface="Symbol" charset="0"/>
              </a:rPr>
              <a:t>Main Idea: </a:t>
            </a: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cs typeface="+mn-cs"/>
                <a:sym typeface="Symbol" charset="0"/>
              </a:rPr>
              <a:t>What we </a:t>
            </a:r>
            <a:r>
              <a:rPr lang="en-US" sz="3200" b="1" i="1" dirty="0" smtClean="0">
                <a:solidFill>
                  <a:srgbClr val="FFFF00"/>
                </a:solidFill>
                <a:cs typeface="+mn-cs"/>
                <a:sym typeface="Symbol" charset="0"/>
              </a:rPr>
              <a:t>really</a:t>
            </a:r>
            <a:r>
              <a:rPr lang="en-US" sz="3200" dirty="0" smtClean="0">
                <a:cs typeface="+mn-cs"/>
                <a:sym typeface="Symbol" charset="0"/>
              </a:rPr>
              <a:t> want to know is, given the data </a:t>
            </a:r>
            <a:r>
              <a:rPr lang="en-US" sz="3200" i="1" dirty="0" smtClean="0">
                <a:cs typeface="+mn-cs"/>
                <a:sym typeface="Symbol" charset="0"/>
              </a:rPr>
              <a:t>D</a:t>
            </a:r>
            <a:r>
              <a:rPr lang="en-US" sz="3200" dirty="0" smtClean="0">
                <a:cs typeface="+mn-cs"/>
                <a:sym typeface="Symbol" charset="0"/>
              </a:rPr>
              <a:t>, </a:t>
            </a:r>
            <a:r>
              <a:rPr lang="en-US" sz="3200" b="1" i="1" dirty="0" smtClean="0">
                <a:solidFill>
                  <a:srgbClr val="FFFF00"/>
                </a:solidFill>
                <a:cs typeface="+mn-cs"/>
                <a:sym typeface="Symbol" charset="0"/>
              </a:rPr>
              <a:t>which parameters W of our model are most likely?</a:t>
            </a: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cs typeface="+mn-cs"/>
                <a:sym typeface="Symbol" charset="0"/>
              </a:rPr>
              <a:t>That is, we want the parameters </a:t>
            </a:r>
            <a:r>
              <a:rPr lang="en-US" sz="3200" i="1" dirty="0" smtClean="0">
                <a:cs typeface="+mn-cs"/>
                <a:sym typeface="Symbol" charset="0"/>
              </a:rPr>
              <a:t>W </a:t>
            </a:r>
            <a:r>
              <a:rPr lang="en-US" sz="3200" dirty="0" smtClean="0">
                <a:cs typeface="+mn-cs"/>
                <a:sym typeface="Symbol" charset="0"/>
              </a:rPr>
              <a:t>that </a:t>
            </a:r>
            <a:r>
              <a:rPr lang="en-US" sz="3200" i="1" dirty="0" smtClean="0">
                <a:cs typeface="+mn-cs"/>
                <a:sym typeface="Symbol" charset="0"/>
              </a:rPr>
              <a:t>maximize</a:t>
            </a:r>
            <a:r>
              <a:rPr lang="en-US" sz="3200" dirty="0" smtClean="0">
                <a:cs typeface="+mn-cs"/>
                <a:sym typeface="Symbol" charset="0"/>
              </a:rPr>
              <a:t> </a:t>
            </a:r>
            <a:r>
              <a:rPr lang="en-US" sz="3200" i="1" dirty="0" smtClean="0">
                <a:cs typeface="+mn-cs"/>
                <a:sym typeface="Symbol" charset="0"/>
              </a:rPr>
              <a:t>P</a:t>
            </a:r>
            <a:r>
              <a:rPr lang="en-US" sz="3200" dirty="0" smtClean="0">
                <a:cs typeface="+mn-cs"/>
                <a:sym typeface="Symbol" charset="0"/>
              </a:rPr>
              <a:t>(</a:t>
            </a:r>
            <a:r>
              <a:rPr lang="en-US" sz="3200" i="1" dirty="0" smtClean="0">
                <a:cs typeface="+mn-cs"/>
                <a:sym typeface="Symbol" charset="0"/>
              </a:rPr>
              <a:t>W</a:t>
            </a:r>
            <a:r>
              <a:rPr lang="en-US" sz="3200" dirty="0" smtClean="0">
                <a:cs typeface="+mn-cs"/>
                <a:sym typeface="Symbol" charset="0"/>
              </a:rPr>
              <a:t>|</a:t>
            </a:r>
            <a:r>
              <a:rPr lang="en-US" sz="3200" i="1" dirty="0" smtClean="0">
                <a:sym typeface="Symbol" charset="0"/>
              </a:rPr>
              <a:t>D</a:t>
            </a:r>
            <a:r>
              <a:rPr lang="en-US" sz="3200" dirty="0" smtClean="0">
                <a:sym typeface="Symbol" charset="0"/>
              </a:rPr>
              <a:t>). </a:t>
            </a: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cs typeface="+mn-cs"/>
                <a:sym typeface="Symbol" charset="0"/>
              </a:rPr>
              <a:t>This is hard.</a:t>
            </a: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cs typeface="+mn-cs"/>
                <a:sym typeface="Symbol" charset="0"/>
              </a:rPr>
              <a:t>But recall Bayes’ Rule: </a:t>
            </a:r>
          </a:p>
          <a:p>
            <a:pPr lvl="1">
              <a:lnSpc>
                <a:spcPct val="90000"/>
              </a:lnSpc>
              <a:defRPr/>
            </a:pPr>
            <a:endParaRPr lang="en-US" dirty="0" smtClean="0">
              <a:solidFill>
                <a:srgbClr val="FFFFFF"/>
              </a:solidFill>
              <a:cs typeface="+mn-cs"/>
              <a:sym typeface="Symbo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707467"/>
            <a:ext cx="3748216" cy="990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72547-9DC5-8949-A804-3B9D59B7DEEC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Maximum Likelihood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8305800" cy="5334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200" dirty="0" smtClean="0">
                <a:cs typeface="+mn-cs"/>
                <a:sym typeface="Symbol" charset="0"/>
              </a:rPr>
              <a:t>Recall Bayes’ Rule:</a:t>
            </a:r>
          </a:p>
          <a:p>
            <a:pPr>
              <a:lnSpc>
                <a:spcPct val="90000"/>
              </a:lnSpc>
              <a:defRPr/>
            </a:pPr>
            <a:endParaRPr lang="en-US" sz="3200" dirty="0"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sz="3200" dirty="0" smtClean="0"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cs typeface="+mn-cs"/>
                <a:sym typeface="Symbol" charset="0"/>
              </a:rPr>
              <a:t>Note that: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>
                <a:cs typeface="+mn-cs"/>
                <a:sym typeface="Symbol" charset="0"/>
              </a:rPr>
              <a:t>The probability of the data is just a normalizing constant</a:t>
            </a:r>
            <a:r>
              <a:rPr lang="en-US" sz="2800" i="1" dirty="0" smtClean="0">
                <a:cs typeface="+mn-cs"/>
                <a:sym typeface="Symbol" charset="0"/>
              </a:rPr>
              <a:t>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>
                <a:cs typeface="+mn-cs"/>
                <a:sym typeface="Symbol" charset="0"/>
              </a:rPr>
              <a:t>We have no reason, </a:t>
            </a:r>
            <a:r>
              <a:rPr lang="en-US" sz="2800" i="1" dirty="0" smtClean="0">
                <a:cs typeface="+mn-cs"/>
                <a:sym typeface="Symbol" charset="0"/>
              </a:rPr>
              <a:t>a priori, </a:t>
            </a:r>
            <a:r>
              <a:rPr lang="en-US" sz="2800" dirty="0" smtClean="0">
                <a:cs typeface="+mn-cs"/>
                <a:sym typeface="Symbol" charset="0"/>
              </a:rPr>
              <a:t>to assume some </a:t>
            </a:r>
            <a:r>
              <a:rPr lang="en-US" sz="2800" i="1" dirty="0" smtClean="0">
                <a:cs typeface="+mn-cs"/>
                <a:sym typeface="Symbol" charset="0"/>
              </a:rPr>
              <a:t>W</a:t>
            </a:r>
            <a:r>
              <a:rPr lang="en-US" sz="2800" dirty="0" smtClean="0">
                <a:cs typeface="+mn-cs"/>
                <a:sym typeface="Symbol" charset="0"/>
              </a:rPr>
              <a:t>’s are better than others, so we assume that without any data, the prior is flat – all </a:t>
            </a:r>
            <a:r>
              <a:rPr lang="en-US" sz="2800" i="1" dirty="0" smtClean="0">
                <a:cs typeface="+mn-cs"/>
                <a:sym typeface="Symbol" charset="0"/>
              </a:rPr>
              <a:t>W’</a:t>
            </a:r>
            <a:r>
              <a:rPr lang="en-US" sz="2800" dirty="0" smtClean="0">
                <a:cs typeface="+mn-cs"/>
                <a:sym typeface="Symbol" charset="0"/>
              </a:rPr>
              <a:t>s are equally likely.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>
                <a:cs typeface="+mn-cs"/>
                <a:sym typeface="Symbol" charset="0"/>
              </a:rPr>
              <a:t>So </a:t>
            </a:r>
            <a:r>
              <a:rPr lang="en-US" sz="2800" i="1" dirty="0" smtClean="0">
                <a:cs typeface="+mn-cs"/>
                <a:sym typeface="Symbol" charset="0"/>
              </a:rPr>
              <a:t>P</a:t>
            </a:r>
            <a:r>
              <a:rPr lang="en-US" sz="2800" dirty="0" smtClean="0">
                <a:cs typeface="+mn-cs"/>
                <a:sym typeface="Symbol" charset="0"/>
              </a:rPr>
              <a:t>(</a:t>
            </a:r>
            <a:r>
              <a:rPr lang="en-US" sz="2800" i="1" dirty="0" smtClean="0">
                <a:cs typeface="+mn-cs"/>
                <a:sym typeface="Symbol" charset="0"/>
              </a:rPr>
              <a:t>W</a:t>
            </a:r>
            <a:r>
              <a:rPr lang="en-US" sz="2800" dirty="0" smtClean="0">
                <a:cs typeface="+mn-cs"/>
                <a:sym typeface="Symbol" charset="0"/>
              </a:rPr>
              <a:t>), the prior, is a constant.</a:t>
            </a:r>
            <a:r>
              <a:rPr lang="en-US" sz="3200" dirty="0" smtClean="0">
                <a:cs typeface="+mn-cs"/>
                <a:sym typeface="Symbol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00200"/>
            <a:ext cx="706806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549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72547-9DC5-8949-A804-3B9D59B7DEEC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Maximum Likelihood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8610600" cy="5334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200" dirty="0" smtClean="0">
                <a:cs typeface="+mn-cs"/>
                <a:sym typeface="Symbol" charset="0"/>
              </a:rPr>
              <a:t>So, given the assumption of a </a:t>
            </a:r>
            <a:r>
              <a:rPr lang="en-US" sz="3200" i="1" dirty="0" smtClean="0">
                <a:cs typeface="+mn-cs"/>
                <a:sym typeface="Symbol" charset="0"/>
              </a:rPr>
              <a:t>uniform prior</a:t>
            </a:r>
            <a:r>
              <a:rPr lang="en-US" sz="3200" dirty="0" smtClean="0">
                <a:cs typeface="+mn-cs"/>
                <a:sym typeface="Symbol" charset="0"/>
              </a:rPr>
              <a:t>:</a:t>
            </a:r>
          </a:p>
          <a:p>
            <a:pPr>
              <a:lnSpc>
                <a:spcPct val="90000"/>
              </a:lnSpc>
              <a:defRPr/>
            </a:pPr>
            <a:endParaRPr lang="en-US" sz="3200" dirty="0"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sz="3200" dirty="0" smtClean="0"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sz="3200" dirty="0"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sz="3200" dirty="0" smtClean="0"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sz="3200" dirty="0"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cs typeface="+mn-cs"/>
                <a:sym typeface="Symbol" charset="0"/>
              </a:rPr>
              <a:t>Hence the name, </a:t>
            </a:r>
            <a:r>
              <a:rPr lang="en-US" sz="3200" i="1" dirty="0" smtClean="0">
                <a:cs typeface="+mn-cs"/>
                <a:sym typeface="Symbol" charset="0"/>
              </a:rPr>
              <a:t>Maximum Likelihood.</a:t>
            </a: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cs typeface="+mn-cs"/>
                <a:sym typeface="Symbol" charset="0"/>
              </a:rPr>
              <a:t>Specifically, we want our network to make the observed data as likely as possible.</a:t>
            </a: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cs typeface="+mn-cs"/>
                <a:sym typeface="Symbol" charset="0"/>
              </a:rPr>
              <a:t>How we model the distribution of the data is key.</a:t>
            </a:r>
          </a:p>
          <a:p>
            <a:pPr>
              <a:lnSpc>
                <a:spcPct val="90000"/>
              </a:lnSpc>
              <a:defRPr/>
            </a:pPr>
            <a:endParaRPr lang="en-US" sz="3200" dirty="0">
              <a:cs typeface="+mn-cs"/>
              <a:sym typeface="Symbol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3200" dirty="0" smtClean="0">
              <a:sym typeface="Symbo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28800"/>
            <a:ext cx="7611762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71800"/>
            <a:ext cx="8060267" cy="10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72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72547-9DC5-8949-A804-3B9D59B7DEEC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Maximum Likelihood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447800"/>
            <a:ext cx="8801100" cy="5105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200" dirty="0" smtClean="0">
                <a:solidFill>
                  <a:srgbClr val="FFFFFF"/>
                </a:solidFill>
                <a:cs typeface="+mn-cs"/>
                <a:sym typeface="Symbol" charset="0"/>
              </a:rPr>
              <a:t>Example: Gaussian distributions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solidFill>
                  <a:srgbClr val="FFFFFF"/>
                </a:solidFill>
                <a:cs typeface="+mn-cs"/>
                <a:sym typeface="Symbol" charset="0"/>
              </a:rPr>
              <a:t>Now, assuming the data points are independently identically distributed (</a:t>
            </a:r>
            <a:r>
              <a:rPr lang="en-US" sz="3200" dirty="0" err="1" smtClean="0">
                <a:solidFill>
                  <a:srgbClr val="FFFFFF"/>
                </a:solidFill>
                <a:cs typeface="+mn-cs"/>
                <a:sym typeface="Symbol" charset="0"/>
              </a:rPr>
              <a:t>iid</a:t>
            </a:r>
            <a:r>
              <a:rPr lang="en-US" sz="3200" dirty="0" smtClean="0">
                <a:solidFill>
                  <a:srgbClr val="FFFFFF"/>
                </a:solidFill>
                <a:cs typeface="+mn-cs"/>
                <a:sym typeface="Symbol" charset="0"/>
              </a:rPr>
              <a:t>), the </a:t>
            </a:r>
            <a:r>
              <a:rPr lang="en-US" sz="3200" i="1" dirty="0" smtClean="0">
                <a:solidFill>
                  <a:srgbClr val="FFFFFF"/>
                </a:solidFill>
                <a:cs typeface="+mn-cs"/>
                <a:sym typeface="Symbol" charset="0"/>
              </a:rPr>
              <a:t>Likelihood of the data is:</a:t>
            </a:r>
            <a:endParaRPr lang="en-US" sz="3200" dirty="0" smtClean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cs typeface="+mn-cs"/>
              <a:sym typeface="Symbol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solidFill>
                <a:srgbClr val="FFFFFF"/>
              </a:solidFill>
              <a:cs typeface="+mn-cs"/>
              <a:sym typeface="Symbo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05000"/>
            <a:ext cx="5888892" cy="16764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057400" y="4876800"/>
            <a:ext cx="6077414" cy="1353004"/>
            <a:chOff x="1143000" y="4953000"/>
            <a:chExt cx="6077414" cy="1353004"/>
          </a:xfrm>
        </p:grpSpPr>
        <p:sp>
          <p:nvSpPr>
            <p:cNvPr id="13" name="TextBox 12"/>
            <p:cNvSpPr txBox="1"/>
            <p:nvPr/>
          </p:nvSpPr>
          <p:spPr>
            <a:xfrm>
              <a:off x="1143000" y="5257800"/>
              <a:ext cx="6410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600" dirty="0" smtClean="0">
                  <a:latin typeface="Euclid Math One" charset="2"/>
                  <a:cs typeface="Euclid Math One" charset="2"/>
                </a:rPr>
                <a:t>L</a:t>
              </a:r>
              <a:endParaRPr lang="en-US" sz="3600" dirty="0">
                <a:latin typeface="Euclid Math One" charset="2"/>
                <a:cs typeface="Euclid Math One" charset="2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4953000"/>
              <a:ext cx="5544014" cy="1353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1646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Networks: Maximum Likelihood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72547-9DC5-8949-A804-3B9D59B7DEEC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Maximum Likelihood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447800"/>
            <a:ext cx="8801100" cy="5105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200" dirty="0" smtClean="0">
                <a:solidFill>
                  <a:srgbClr val="FFFFFF"/>
                </a:solidFill>
                <a:cs typeface="+mn-cs"/>
                <a:sym typeface="Symbol" charset="0"/>
              </a:rPr>
              <a:t>Finally, Maximum Likelihood says we should pick μ and </a:t>
            </a:r>
            <a:r>
              <a:rPr lang="en-US" sz="3200" dirty="0" err="1" smtClean="0">
                <a:solidFill>
                  <a:srgbClr val="FFFFFF"/>
                </a:solidFill>
                <a:cs typeface="+mn-cs"/>
                <a:sym typeface="Symbol" charset="0"/>
              </a:rPr>
              <a:t>σ</a:t>
            </a:r>
            <a:r>
              <a:rPr lang="en-US" sz="3200" dirty="0" smtClean="0">
                <a:solidFill>
                  <a:srgbClr val="FFFFFF"/>
                </a:solidFill>
                <a:cs typeface="+mn-cs"/>
                <a:sym typeface="Symbol" charset="0"/>
              </a:rPr>
              <a:t> such that:</a:t>
            </a:r>
          </a:p>
          <a:p>
            <a:pPr>
              <a:lnSpc>
                <a:spcPct val="90000"/>
              </a:lnSpc>
              <a:defRPr/>
            </a:pPr>
            <a:endParaRPr lang="en-US" sz="3200" dirty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sz="3200" dirty="0" smtClean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sz="3200" dirty="0">
              <a:solidFill>
                <a:srgbClr val="FFFFFF"/>
              </a:solidFill>
              <a:cs typeface="+mn-cs"/>
              <a:sym typeface="Symbol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3200" dirty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solidFill>
                  <a:srgbClr val="FFFFFF"/>
                </a:solidFill>
                <a:sym typeface="Symbol" charset="0"/>
              </a:rPr>
              <a:t>Again, in </a:t>
            </a:r>
            <a:r>
              <a:rPr lang="en-US" sz="3200" dirty="0">
                <a:solidFill>
                  <a:srgbClr val="FFFFFF"/>
                </a:solidFill>
                <a:sym typeface="Symbol" charset="0"/>
              </a:rPr>
              <a:t>English: We should choose the parameters that maximize the likelihood of the data.</a:t>
            </a: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solidFill>
                  <a:srgbClr val="FFFFFF"/>
                </a:solidFill>
                <a:cs typeface="+mn-cs"/>
                <a:sym typeface="Symbol" charset="0"/>
              </a:rPr>
              <a:t>How do we do that?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cs typeface="+mn-cs"/>
              <a:sym typeface="Symbol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>
              <a:solidFill>
                <a:srgbClr val="FFFFFF"/>
              </a:solidFill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solidFill>
                <a:srgbClr val="FFFFFF"/>
              </a:solidFill>
              <a:cs typeface="+mn-cs"/>
              <a:sym typeface="Symbo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2400" y="2590800"/>
            <a:ext cx="2859334" cy="838200"/>
            <a:chOff x="152400" y="2590800"/>
            <a:chExt cx="2859334" cy="838200"/>
          </a:xfrm>
        </p:grpSpPr>
        <p:sp>
          <p:nvSpPr>
            <p:cNvPr id="13" name="TextBox 12"/>
            <p:cNvSpPr txBox="1"/>
            <p:nvPr/>
          </p:nvSpPr>
          <p:spPr>
            <a:xfrm>
              <a:off x="2370667" y="2590800"/>
              <a:ext cx="6410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600" dirty="0" smtClean="0">
                  <a:latin typeface="Euclid Math One" charset="2"/>
                  <a:cs typeface="Euclid Math One" charset="2"/>
                </a:rPr>
                <a:t>L</a:t>
              </a:r>
              <a:endParaRPr lang="en-US" sz="3600" dirty="0">
                <a:latin typeface="Euclid Math One" charset="2"/>
                <a:cs typeface="Euclid Math One" charset="2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2743200"/>
              <a:ext cx="2314575" cy="6858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200400"/>
            <a:ext cx="728546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33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4">
      <a:dk1>
        <a:srgbClr val="000000"/>
      </a:dk1>
      <a:lt1>
        <a:srgbClr val="FFFFFF"/>
      </a:lt1>
      <a:dk2>
        <a:srgbClr val="000080"/>
      </a:dk2>
      <a:lt2>
        <a:srgbClr val="FFFFFF"/>
      </a:lt2>
      <a:accent1>
        <a:srgbClr val="00FFCC"/>
      </a:accent1>
      <a:accent2>
        <a:srgbClr val="9933FF"/>
      </a:accent2>
      <a:accent3>
        <a:srgbClr val="AAAAC0"/>
      </a:accent3>
      <a:accent4>
        <a:srgbClr val="DADADA"/>
      </a:accent4>
      <a:accent5>
        <a:srgbClr val="AAFFE2"/>
      </a:accent5>
      <a:accent6>
        <a:srgbClr val="8A2DE7"/>
      </a:accent6>
      <a:hlink>
        <a:srgbClr val="CCCCFF"/>
      </a:hlink>
      <a:folHlink>
        <a:srgbClr val="3333CC"/>
      </a:folHlink>
    </a:clrScheme>
    <a:fontScheme name="Default Design">
      <a:majorFont>
        <a:latin typeface="Georgia"/>
        <a:ea typeface="ＭＳ Ｐゴシック"/>
        <a:cs typeface=""/>
      </a:majorFont>
      <a:minorFont>
        <a:latin typeface="Georgi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715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ts val="18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715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ts val="18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8080"/>
        </a:dk2>
        <a:lt2>
          <a:srgbClr val="FFFFFF"/>
        </a:lt2>
        <a:accent1>
          <a:srgbClr val="FF0033"/>
        </a:accent1>
        <a:accent2>
          <a:srgbClr val="3333FF"/>
        </a:accent2>
        <a:accent3>
          <a:srgbClr val="AAC0C0"/>
        </a:accent3>
        <a:accent4>
          <a:srgbClr val="DADADA"/>
        </a:accent4>
        <a:accent5>
          <a:srgbClr val="FFAAAD"/>
        </a:accent5>
        <a:accent6>
          <a:srgbClr val="2D2DE7"/>
        </a:accent6>
        <a:hlink>
          <a:srgbClr val="CBCBCB"/>
        </a:hlink>
        <a:folHlink>
          <a:srgbClr val="00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9FF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FFFF"/>
        </a:accent5>
        <a:accent6>
          <a:srgbClr val="B9B9E7"/>
        </a:accent6>
        <a:hlink>
          <a:srgbClr val="CCEC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DDDDDD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80"/>
        </a:dk2>
        <a:lt2>
          <a:srgbClr val="FFFFFF"/>
        </a:lt2>
        <a:accent1>
          <a:srgbClr val="00FFCC"/>
        </a:accent1>
        <a:accent2>
          <a:srgbClr val="9933FF"/>
        </a:accent2>
        <a:accent3>
          <a:srgbClr val="AAAAC0"/>
        </a:accent3>
        <a:accent4>
          <a:srgbClr val="DADADA"/>
        </a:accent4>
        <a:accent5>
          <a:srgbClr val="AAFFE2"/>
        </a:accent5>
        <a:accent6>
          <a:srgbClr val="8A2DE7"/>
        </a:accent6>
        <a:hlink>
          <a:srgbClr val="CCCCFF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990066"/>
        </a:dk2>
        <a:lt2>
          <a:srgbClr val="FFFFFF"/>
        </a:lt2>
        <a:accent1>
          <a:srgbClr val="FF9966"/>
        </a:accent1>
        <a:accent2>
          <a:srgbClr val="009966"/>
        </a:accent2>
        <a:accent3>
          <a:srgbClr val="CAAAB8"/>
        </a:accent3>
        <a:accent4>
          <a:srgbClr val="DADADA"/>
        </a:accent4>
        <a:accent5>
          <a:srgbClr val="FFCAB8"/>
        </a:accent5>
        <a:accent6>
          <a:srgbClr val="008A5C"/>
        </a:accent6>
        <a:hlink>
          <a:srgbClr val="3333CC"/>
        </a:hlink>
        <a:folHlink>
          <a:srgbClr val="FF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E1"/>
        </a:lt1>
        <a:dk2>
          <a:srgbClr val="000000"/>
        </a:dk2>
        <a:lt2>
          <a:srgbClr val="FFFFCC"/>
        </a:lt2>
        <a:accent1>
          <a:srgbClr val="FF9933"/>
        </a:accent1>
        <a:accent2>
          <a:srgbClr val="9999FF"/>
        </a:accent2>
        <a:accent3>
          <a:srgbClr val="FFFFEE"/>
        </a:accent3>
        <a:accent4>
          <a:srgbClr val="000000"/>
        </a:accent4>
        <a:accent5>
          <a:srgbClr val="FFCAAD"/>
        </a:accent5>
        <a:accent6>
          <a:srgbClr val="8A8AE7"/>
        </a:accent6>
        <a:hlink>
          <a:srgbClr val="FFCC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24466</TotalTime>
  <Words>3329</Words>
  <Application>Microsoft Macintosh PowerPoint</Application>
  <PresentationFormat>Overhead</PresentationFormat>
  <Paragraphs>590</Paragraphs>
  <Slides>47</Slides>
  <Notes>41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Default Design</vt:lpstr>
      <vt:lpstr>Maximum Likelihood:  The theoretical basis for our objective functions</vt:lpstr>
      <vt:lpstr>Reading</vt:lpstr>
      <vt:lpstr>This lecture</vt:lpstr>
      <vt:lpstr>This lecture</vt:lpstr>
      <vt:lpstr>Maximum Likelihood</vt:lpstr>
      <vt:lpstr>Maximum Likelihood</vt:lpstr>
      <vt:lpstr>Maximum Likelihood</vt:lpstr>
      <vt:lpstr>Maximum Likelihood</vt:lpstr>
      <vt:lpstr>Maximum Likelihood</vt:lpstr>
      <vt:lpstr>Maximum Likelihood</vt:lpstr>
      <vt:lpstr>Maximum Likelihood</vt:lpstr>
      <vt:lpstr>Maximum Likelihood</vt:lpstr>
      <vt:lpstr>How do we find the ML parameters?</vt:lpstr>
      <vt:lpstr>How do we find the ML parameters?</vt:lpstr>
      <vt:lpstr>How do we find the ML parameters?</vt:lpstr>
      <vt:lpstr>How do we find the ML parameters?</vt:lpstr>
      <vt:lpstr>How do we find the ML parameters?</vt:lpstr>
      <vt:lpstr>Clicker time!</vt:lpstr>
      <vt:lpstr>Clicker time!</vt:lpstr>
      <vt:lpstr>Clicker time!</vt:lpstr>
      <vt:lpstr>Clicker time!</vt:lpstr>
      <vt:lpstr>This lecture</vt:lpstr>
      <vt:lpstr>Modeling input-output data</vt:lpstr>
      <vt:lpstr>Modeling input-output data</vt:lpstr>
      <vt:lpstr>ML and regression</vt:lpstr>
      <vt:lpstr>ML and regression</vt:lpstr>
      <vt:lpstr>ML and regression</vt:lpstr>
      <vt:lpstr>ML and regression</vt:lpstr>
      <vt:lpstr>ML and regression</vt:lpstr>
      <vt:lpstr>This lecture</vt:lpstr>
      <vt:lpstr>Logistic regression should output the probability of category 1</vt:lpstr>
      <vt:lpstr>Modeling two categories is like modeling a coin flip</vt:lpstr>
      <vt:lpstr>Modeling two categories is like modeling a coin flip</vt:lpstr>
      <vt:lpstr>Modeling two categories is like modeling a coin flip</vt:lpstr>
      <vt:lpstr>ML and two-category classification</vt:lpstr>
      <vt:lpstr>This lecture</vt:lpstr>
      <vt:lpstr>Multinomial Regression</vt:lpstr>
      <vt:lpstr>Multinomial Regression</vt:lpstr>
      <vt:lpstr>Multinomial Regression</vt:lpstr>
      <vt:lpstr>Multinomial Regression</vt:lpstr>
      <vt:lpstr>ML and c-way classification</vt:lpstr>
      <vt:lpstr>Next lecture</vt:lpstr>
      <vt:lpstr>Another approach to objective functions</vt:lpstr>
      <vt:lpstr>Another approach to objective functions</vt:lpstr>
      <vt:lpstr>MNIST clusters in 2 dimensions (the network has two outputs)</vt:lpstr>
      <vt:lpstr>What kind of objective function could we use?</vt:lpstr>
      <vt:lpstr>Summary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Progress: Understanding Human Facial Expression Recognition</dc:title>
  <dc:creator>Compaq</dc:creator>
  <cp:lastModifiedBy>Gary Cottrell</cp:lastModifiedBy>
  <cp:revision>211</cp:revision>
  <cp:lastPrinted>2004-09-13T18:12:47Z</cp:lastPrinted>
  <dcterms:created xsi:type="dcterms:W3CDTF">2000-02-28T08:28:56Z</dcterms:created>
  <dcterms:modified xsi:type="dcterms:W3CDTF">2018-01-19T11:26:59Z</dcterms:modified>
</cp:coreProperties>
</file>